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72" r:id="rId3"/>
    <p:sldId id="273" r:id="rId4"/>
    <p:sldId id="278" r:id="rId5"/>
    <p:sldId id="298" r:id="rId6"/>
    <p:sldId id="297" r:id="rId7"/>
    <p:sldId id="270" r:id="rId8"/>
    <p:sldId id="299" r:id="rId9"/>
    <p:sldId id="305" r:id="rId10"/>
    <p:sldId id="276" r:id="rId11"/>
    <p:sldId id="279" r:id="rId12"/>
    <p:sldId id="275" r:id="rId13"/>
    <p:sldId id="280" r:id="rId14"/>
    <p:sldId id="281" r:id="rId15"/>
    <p:sldId id="282" r:id="rId16"/>
    <p:sldId id="295" r:id="rId17"/>
    <p:sldId id="285" r:id="rId18"/>
    <p:sldId id="294" r:id="rId19"/>
    <p:sldId id="286" r:id="rId20"/>
    <p:sldId id="300" r:id="rId21"/>
    <p:sldId id="287" r:id="rId22"/>
    <p:sldId id="306" r:id="rId23"/>
    <p:sldId id="307" r:id="rId24"/>
    <p:sldId id="308" r:id="rId25"/>
    <p:sldId id="309" r:id="rId26"/>
    <p:sldId id="289" r:id="rId27"/>
    <p:sldId id="291" r:id="rId28"/>
    <p:sldId id="290" r:id="rId29"/>
    <p:sldId id="288" r:id="rId30"/>
    <p:sldId id="292" r:id="rId31"/>
    <p:sldId id="293" r:id="rId32"/>
    <p:sldId id="301" r:id="rId33"/>
    <p:sldId id="317" r:id="rId34"/>
    <p:sldId id="310" r:id="rId35"/>
    <p:sldId id="318" r:id="rId36"/>
    <p:sldId id="319" r:id="rId37"/>
    <p:sldId id="311" r:id="rId38"/>
    <p:sldId id="321" r:id="rId39"/>
    <p:sldId id="320" r:id="rId40"/>
    <p:sldId id="312" r:id="rId41"/>
    <p:sldId id="322" r:id="rId42"/>
    <p:sldId id="323" r:id="rId43"/>
    <p:sldId id="324" r:id="rId44"/>
    <p:sldId id="314" r:id="rId45"/>
    <p:sldId id="325" r:id="rId46"/>
    <p:sldId id="326" r:id="rId47"/>
    <p:sldId id="327" r:id="rId48"/>
    <p:sldId id="328" r:id="rId49"/>
    <p:sldId id="329" r:id="rId50"/>
    <p:sldId id="315" r:id="rId51"/>
    <p:sldId id="330" r:id="rId52"/>
    <p:sldId id="331" r:id="rId53"/>
    <p:sldId id="271" r:id="rId54"/>
  </p:sldIdLst>
  <p:sldSz cx="12788900" cy="7188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518373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036746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55511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2073493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591866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311023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62861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4146987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75"/>
    <p:restoredTop sz="74672"/>
  </p:normalViewPr>
  <p:slideViewPr>
    <p:cSldViewPr snapToGrid="0" snapToObjects="1">
      <p:cViewPr varScale="1">
        <p:scale>
          <a:sx n="83" d="100"/>
          <a:sy n="83" d="100"/>
        </p:scale>
        <p:origin x="528" y="184"/>
      </p:cViewPr>
      <p:guideLst/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3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3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3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3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3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3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3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3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3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python3_magic_methods.php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szalski.github.io/magicmethods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endParaRPr lang="en-US" altLang="zh-CN" dirty="0"/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https://www.python-course.eu/python3_magic_methods.php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https://rszalski.github.io/magicmethods/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4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实现一个转换器</a:t>
            </a:r>
            <a:endParaRPr lang="en-US" altLang="zh-CN" dirty="0"/>
          </a:p>
          <a:p>
            <a:r>
              <a:rPr lang="zh-CN" altLang="en-US" dirty="0"/>
              <a:t>（其实用函数更好）</a:t>
            </a:r>
            <a:endParaRPr lang="en-US" dirty="0"/>
          </a:p>
          <a:p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</a:t>
            </a:r>
            <a:r>
              <a:rPr lang="zh-CN" altLang="en-US" dirty="0"/>
              <a:t> 是初始化函数的，这个时候对象已经创建完成，这个代码不会执行，并且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</a:t>
            </a:r>
            <a:r>
              <a:rPr lang="zh-CN" altLang="en-US" dirty="0"/>
              <a:t> 没有返回值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0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5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不需要中间变量；</a:t>
            </a:r>
            <a:endParaRPr lang="en-US" altLang="zh-CN" dirty="0"/>
          </a:p>
          <a:p>
            <a:pPr algn="l"/>
            <a:r>
              <a:rPr lang="zh-CN" altLang="en-US" dirty="0"/>
              <a:t>使用了 </a:t>
            </a:r>
            <a:r>
              <a:rPr lang="en-US" altLang="zh-CN" dirty="0"/>
              <a:t>__div__</a:t>
            </a:r>
            <a:r>
              <a:rPr lang="zh-CN" altLang="en-US" dirty="0"/>
              <a:t>， </a:t>
            </a:r>
            <a:r>
              <a:rPr lang="en-US" altLang="zh-CN" dirty="0"/>
              <a:t>__or__</a:t>
            </a:r>
            <a:r>
              <a:rPr lang="zh-CN" altLang="en-US" dirty="0"/>
              <a:t> 等，作者自己也说是滥用了魔术方法</a:t>
            </a:r>
            <a:endParaRPr lang="en-US" altLang="zh-CN" dirty="0"/>
          </a:p>
          <a:p>
            <a:pPr algn="l"/>
            <a:r>
              <a:rPr lang="zh-CN" altLang="en-US" dirty="0"/>
              <a:t>为什么用 </a:t>
            </a:r>
            <a:r>
              <a:rPr lang="en-US" altLang="zh-CN" dirty="0"/>
              <a:t>or</a:t>
            </a:r>
            <a:r>
              <a:rPr lang="zh-CN" altLang="en-US" dirty="0"/>
              <a:t>？ 优先级比较低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00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反射：左边的符号没有实现此方法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944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59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Str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r>
              <a:rPr lang="zh-CN" altLang="en-US" dirty="0"/>
              <a:t> 以前是 </a:t>
            </a:r>
            <a:r>
              <a:rPr lang="en-US" altLang="zh-CN" dirty="0" err="1"/>
              <a:t>unicode</a:t>
            </a:r>
            <a:r>
              <a:rPr lang="zh-CN" altLang="en-US" dirty="0"/>
              <a:t> 和 </a:t>
            </a:r>
            <a:r>
              <a:rPr lang="en-US" altLang="zh-CN" dirty="0" err="1"/>
              <a:t>str</a:t>
            </a:r>
            <a:endParaRPr lang="en-US" altLang="zh-CN" dirty="0"/>
          </a:p>
          <a:p>
            <a:r>
              <a:rPr lang="zh-CN" altLang="en-US" dirty="0"/>
              <a:t>链接是介绍 </a:t>
            </a:r>
            <a:r>
              <a:rPr lang="en-US" altLang="zh-CN" dirty="0" err="1"/>
              <a:t>str</a:t>
            </a:r>
            <a:r>
              <a:rPr lang="zh-CN" altLang="en-US" dirty="0"/>
              <a:t> 和 </a:t>
            </a:r>
            <a:r>
              <a:rPr lang="en-US" altLang="zh-CN" dirty="0" err="1"/>
              <a:t>repr</a:t>
            </a:r>
            <a:r>
              <a:rPr lang="zh-CN" altLang="en-US" dirty="0"/>
              <a:t> 的</a:t>
            </a:r>
            <a:endParaRPr lang="en-US" altLang="zh-CN" dirty="0"/>
          </a:p>
          <a:p>
            <a:r>
              <a:rPr lang="en-US" dirty="0"/>
              <a:t>__</a:t>
            </a:r>
            <a:r>
              <a:rPr lang="en-US" dirty="0" err="1"/>
              <a:t>repr</a:t>
            </a:r>
            <a:r>
              <a:rPr lang="en-US" dirty="0"/>
              <a:t>__ </a:t>
            </a:r>
            <a:r>
              <a:rPr lang="zh-CN" altLang="en-US" dirty="0"/>
              <a:t>是要可以</a:t>
            </a:r>
            <a:r>
              <a:rPr lang="en-US" altLang="zh-CN" dirty="0" err="1"/>
              <a:t>eval</a:t>
            </a:r>
            <a:r>
              <a:rPr lang="zh-CN" altLang="en-US" dirty="0"/>
              <a:t>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81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0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可以去看一下 </a:t>
            </a:r>
            <a:r>
              <a:rPr lang="en-US" altLang="zh-CN" dirty="0" err="1"/>
              <a:t>contants</a:t>
            </a:r>
            <a:r>
              <a:rPr lang="zh-CN" altLang="en-US" dirty="0"/>
              <a:t> 文文件</a:t>
            </a:r>
            <a:endParaRPr lang="en-US" altLang="zh-CN" dirty="0"/>
          </a:p>
          <a:p>
            <a:r>
              <a:rPr lang="zh-CN" altLang="en-US" dirty="0"/>
              <a:t>里面对 </a:t>
            </a:r>
            <a:r>
              <a:rPr lang="en-US" altLang="zh-CN" dirty="0"/>
              <a:t>__method__</a:t>
            </a:r>
            <a:r>
              <a:rPr lang="zh-CN" altLang="en-US" dirty="0"/>
              <a:t> 分类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06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 </a:t>
            </a:r>
            <a:r>
              <a:rPr lang="en-US" altLang="zh-CN" dirty="0"/>
              <a:t>list</a:t>
            </a:r>
            <a:r>
              <a:rPr lang="zh-CN" altLang="en-US" dirty="0"/>
              <a:t> 不能作为 字典的</a:t>
            </a:r>
            <a:r>
              <a:rPr lang="en-US" altLang="zh-CN" dirty="0"/>
              <a:t>key</a:t>
            </a:r>
          </a:p>
          <a:p>
            <a:r>
              <a:rPr lang="en-US" altLang="zh-CN" dirty="0"/>
              <a:t>hash</a:t>
            </a:r>
            <a:r>
              <a:rPr lang="zh-CN" altLang="en-US" dirty="0"/>
              <a:t>建议参考官方文档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0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最小惊讶原则。 </a:t>
            </a:r>
            <a:r>
              <a:rPr lang="en-US" altLang="zh-CN" dirty="0"/>
              <a:t>Len</a:t>
            </a:r>
            <a:r>
              <a:rPr lang="zh-CN" altLang="en-US" dirty="0"/>
              <a:t>（），可以做额外的操作。（提示</a:t>
            </a:r>
            <a:r>
              <a:rPr lang="en-US" altLang="zh-CN" dirty="0"/>
              <a:t>PPT</a:t>
            </a:r>
            <a:r>
              <a:rPr lang="zh-CN" altLang="en-US" dirty="0"/>
              <a:t>大量链接）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它是面向对象的 </a:t>
            </a:r>
            <a:r>
              <a:rPr lang="en-US" altLang="zh-CN" dirty="0"/>
              <a:t>Python</a:t>
            </a:r>
            <a:r>
              <a:rPr lang="zh-CN" altLang="en-US" dirty="0"/>
              <a:t> 的基础，一些可以给你的 </a:t>
            </a:r>
            <a:r>
              <a:rPr lang="en-US" altLang="zh-CN" dirty="0"/>
              <a:t>class</a:t>
            </a:r>
            <a:r>
              <a:rPr lang="zh-CN" altLang="en-US" dirty="0"/>
              <a:t> 添加魔法的特殊方法。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文档不全面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散落在各处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没有 </a:t>
            </a:r>
            <a:r>
              <a:rPr lang="en-US" altLang="zh-CN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055922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54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如何禁止对类新添加属性？ </a:t>
            </a:r>
            <a:r>
              <a:rPr lang="en-US" altLang="zh-CN" dirty="0"/>
              <a:t>__slots__</a:t>
            </a:r>
          </a:p>
          <a:p>
            <a:pPr algn="l"/>
            <a:r>
              <a:rPr lang="en-US" altLang="zh-CN" dirty="0" err="1"/>
              <a:t>Json</a:t>
            </a:r>
            <a:r>
              <a:rPr lang="zh-CN" altLang="en-US" dirty="0"/>
              <a:t> 点取值</a:t>
            </a:r>
            <a:endParaRPr lang="en-US" altLang="zh-CN" dirty="0"/>
          </a:p>
          <a:p>
            <a:pPr algn="l"/>
            <a:r>
              <a:rPr lang="zh-CN" altLang="en-US" dirty="0"/>
              <a:t>防止无限调用。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4122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setattr</a:t>
            </a:r>
            <a:r>
              <a:rPr lang="en-US" dirty="0"/>
              <a:t>__   __</a:t>
            </a:r>
            <a:r>
              <a:rPr lang="en-US" dirty="0" err="1"/>
              <a:t>delattr</a:t>
            </a:r>
            <a:r>
              <a:rPr lang="en-US" dirty="0"/>
              <a:t>__ </a:t>
            </a:r>
            <a:r>
              <a:rPr lang="zh-CN" altLang="en-US" dirty="0"/>
              <a:t>也是一样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55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0" i="0" dirty="0">
                <a:effectLst/>
                <a:latin typeface="+mn-lt"/>
                <a:ea typeface="+mn-ea"/>
                <a:cs typeface="+mn-cs"/>
                <a:sym typeface="Calibri"/>
              </a:rPr>
              <a:t> In order to avoid infinite recursion in this method, its implementation should always call the base class method with the same name to access any attributes it needs, for example, object.__</a:t>
            </a:r>
            <a:r>
              <a:rPr lang="en-US" sz="1300" b="0" i="0" dirty="0" err="1">
                <a:effectLst/>
                <a:latin typeface="+mn-lt"/>
                <a:ea typeface="+mn-ea"/>
                <a:cs typeface="+mn-cs"/>
                <a:sym typeface="Calibri"/>
              </a:rPr>
              <a:t>getattribute</a:t>
            </a:r>
            <a:r>
              <a:rPr lang="en-US" sz="1300" b="0" i="0" dirty="0">
                <a:effectLst/>
                <a:latin typeface="+mn-lt"/>
                <a:ea typeface="+mn-ea"/>
                <a:cs typeface="+mn-cs"/>
                <a:sym typeface="Calibri"/>
              </a:rPr>
              <a:t>__(self, name).</a:t>
            </a:r>
          </a:p>
        </p:txBody>
      </p:sp>
    </p:spTree>
    <p:extLst>
      <p:ext uri="{BB962C8B-B14F-4D97-AF65-F5344CB8AC3E}">
        <p14:creationId xmlns:p14="http://schemas.microsoft.com/office/powerpoint/2010/main" val="4188482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最有用，最</a:t>
            </a:r>
            <a:r>
              <a:rPr lang="en-US" altLang="zh-CN" dirty="0"/>
              <a:t>Pythonic</a:t>
            </a:r>
            <a:r>
              <a:rPr lang="zh-CN" altLang="en-US" dirty="0"/>
              <a:t> 的一组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44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Revere</a:t>
            </a:r>
            <a:r>
              <a:rPr lang="zh-CN" altLang="en-US" dirty="0"/>
              <a:t>二叉</a:t>
            </a:r>
            <a:r>
              <a:rPr lang="zh-CN" altLang="en-US"/>
              <a:t>树算法写在里面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74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[0] [1] </a:t>
            </a:r>
            <a:r>
              <a:rPr lang="zh-CN" altLang="en-US" dirty="0"/>
              <a:t>一直到 </a:t>
            </a:r>
            <a:r>
              <a:rPr lang="en-US" altLang="zh-CN" dirty="0" err="1"/>
              <a:t>IndexError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53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16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Abc.Sized</a:t>
            </a:r>
            <a:endParaRPr lang="en-US" altLang="zh-CN" dirty="0"/>
          </a:p>
          <a:p>
            <a:r>
              <a:rPr lang="zh-CN" altLang="en-US" dirty="0"/>
              <a:t>定义了抽象方法，</a:t>
            </a:r>
            <a:r>
              <a:rPr lang="zh-CN" altLang="en-US"/>
              <a:t>但是不必继承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3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6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来自上链接的代码。你可以仅覆盖魔术方法就实现所有的数据类型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54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闭包初探</a:t>
            </a:r>
            <a:r>
              <a:rPr lang="en-US" altLang="zh-CN" dirty="0"/>
              <a:t>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02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封装一个函数工厂（比函数式编程清晰）</a:t>
            </a:r>
            <a:endParaRPr lang="en-US" altLang="zh-CN" dirty="0"/>
          </a:p>
          <a:p>
            <a:r>
              <a:rPr lang="zh-CN" altLang="en-US" dirty="0"/>
              <a:t>复杂的装饰器</a:t>
            </a:r>
            <a:endParaRPr lang="en-US" altLang="zh-CN" dirty="0"/>
          </a:p>
          <a:p>
            <a:r>
              <a:rPr lang="en-US" altLang="zh-CN" dirty="0"/>
              <a:t>---</a:t>
            </a:r>
          </a:p>
          <a:p>
            <a:r>
              <a:rPr lang="zh-CN" altLang="en-US" dirty="0"/>
              <a:t>并不是所有的对象都是可以调用的</a:t>
            </a:r>
            <a:endParaRPr lang="en-US" altLang="zh-CN" dirty="0"/>
          </a:p>
          <a:p>
            <a:r>
              <a:rPr lang="zh-CN" altLang="en-US" dirty="0"/>
              <a:t>有些 </a:t>
            </a:r>
            <a:r>
              <a:rPr lang="en-US" altLang="zh-CN" dirty="0"/>
              <a:t>import</a:t>
            </a:r>
            <a:r>
              <a:rPr lang="zh-CN" altLang="en-US" dirty="0"/>
              <a:t> 就可以用的东西、可以调用的东西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40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65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临时改变 上下文的值，全局的值</a:t>
            </a:r>
            <a:endParaRPr lang="en-US" altLang="zh-CN" dirty="0"/>
          </a:p>
          <a:p>
            <a:r>
              <a:rPr lang="en-US" altLang="zh-CN" dirty="0"/>
              <a:t>Monkey</a:t>
            </a:r>
            <a:r>
              <a:rPr lang="zh-CN" altLang="en-US" dirty="0"/>
              <a:t> </a:t>
            </a:r>
            <a:r>
              <a:rPr lang="en-US" altLang="zh-CN" dirty="0"/>
              <a:t>patch</a:t>
            </a:r>
          </a:p>
          <a:p>
            <a:r>
              <a:rPr lang="zh-CN" altLang="en-US" dirty="0"/>
              <a:t>获得锁</a:t>
            </a:r>
            <a:endParaRPr lang="en-US" altLang="zh-CN" dirty="0"/>
          </a:p>
          <a:p>
            <a:r>
              <a:rPr lang="zh-CN" altLang="en-US" dirty="0"/>
              <a:t>打开 </a:t>
            </a:r>
            <a:r>
              <a:rPr lang="en-US" altLang="zh-CN" dirty="0"/>
              <a:t>/</a:t>
            </a:r>
            <a:r>
              <a:rPr lang="zh-CN" altLang="en-US" dirty="0"/>
              <a:t> 关闭资源</a:t>
            </a:r>
            <a:endParaRPr lang="en-US" altLang="zh-CN" dirty="0"/>
          </a:p>
          <a:p>
            <a:r>
              <a:rPr lang="en-US" altLang="zh-CN" dirty="0" err="1"/>
              <a:t>Redis</a:t>
            </a:r>
            <a:r>
              <a:rPr lang="zh-CN" altLang="en-US" dirty="0"/>
              <a:t> 临时 读 </a:t>
            </a:r>
            <a:r>
              <a:rPr lang="en-US" altLang="zh-CN" dirty="0"/>
              <a:t>bytes</a:t>
            </a:r>
            <a:r>
              <a:rPr lang="zh-CN" altLang="en-US" dirty="0"/>
              <a:t> 的 </a:t>
            </a:r>
            <a:r>
              <a:rPr lang="en-US" altLang="zh-CN" dirty="0"/>
              <a:t>with</a:t>
            </a:r>
            <a:r>
              <a:rPr lang="zh-CN" altLang="en-US" dirty="0"/>
              <a:t> 实现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8934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Yield </a:t>
            </a:r>
            <a:r>
              <a:rPr lang="zh-CN" altLang="en-US" dirty="0"/>
              <a:t>就是 </a:t>
            </a:r>
            <a:r>
              <a:rPr lang="en-US" altLang="zh-CN" dirty="0"/>
              <a:t>as</a:t>
            </a:r>
            <a:r>
              <a:rPr lang="zh-CN" altLang="en-US" dirty="0"/>
              <a:t> 的值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99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57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Staticmethod</a:t>
            </a:r>
            <a:r>
              <a:rPr lang="zh-CN" altLang="en-US" dirty="0"/>
              <a:t> </a:t>
            </a:r>
            <a:r>
              <a:rPr lang="en-US" altLang="zh-CN" dirty="0" err="1"/>
              <a:t>classmethod</a:t>
            </a:r>
            <a:r>
              <a:rPr lang="zh-CN" altLang="en-US" dirty="0"/>
              <a:t> 都是 </a:t>
            </a:r>
            <a:r>
              <a:rPr lang="en-US" altLang="zh-CN" dirty="0"/>
              <a:t>descriptor</a:t>
            </a:r>
          </a:p>
          <a:p>
            <a:r>
              <a:rPr lang="zh-CN" altLang="en-US" dirty="0"/>
              <a:t>返回值第一个元素的绑定不同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226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47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用到的时候先看看文档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04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Pickle</a:t>
            </a:r>
            <a:r>
              <a:rPr lang="zh-CN" altLang="en-US" dirty="0"/>
              <a:t> 是导出导入 </a:t>
            </a:r>
            <a:r>
              <a:rPr lang="en-US" altLang="zh-CN" dirty="0"/>
              <a:t>Python</a:t>
            </a:r>
            <a:r>
              <a:rPr lang="zh-CN" altLang="en-US" dirty="0"/>
              <a:t> 对象的一个模块。</a:t>
            </a:r>
            <a:endParaRPr lang="en-US" altLang="zh-CN" dirty="0"/>
          </a:p>
          <a:p>
            <a:r>
              <a:rPr lang="zh-CN" altLang="en-US" dirty="0"/>
              <a:t>我博客有篇文章</a:t>
            </a:r>
            <a:endParaRPr lang="en-US" altLang="zh-CN" dirty="0"/>
          </a:p>
          <a:p>
            <a:r>
              <a:rPr lang="zh-CN" altLang="en-US" dirty="0"/>
              <a:t>这些方法可以定义一些导入导出时候的行为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09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魔术方法就是协议。</a:t>
            </a:r>
            <a:endParaRPr lang="en-US" altLang="zh-CN" dirty="0"/>
          </a:p>
          <a:p>
            <a:r>
              <a:rPr lang="zh-CN" altLang="en-US" dirty="0"/>
              <a:t>接口很容易过度设计，尽量不要使用这种反直觉的方式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69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提问环节</a:t>
            </a:r>
            <a:endParaRPr lang="en-US" altLang="zh-CN" dirty="0"/>
          </a:p>
          <a:p>
            <a:r>
              <a:rPr lang="zh-CN" altLang="en-US" dirty="0"/>
              <a:t>我们在招聘 </a:t>
            </a:r>
            <a:r>
              <a:rPr lang="en-US" altLang="zh-CN" dirty="0"/>
              <a:t>Python</a:t>
            </a:r>
            <a:r>
              <a:rPr lang="zh-CN" altLang="en-US" dirty="0"/>
              <a:t> 工程师 </a:t>
            </a:r>
            <a:r>
              <a:rPr lang="zh-CN" altLang="en-US"/>
              <a:t>欢迎加微信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65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鸭子类型实例</a:t>
            </a:r>
            <a:endParaRPr lang="en-US" altLang="zh-CN" dirty="0"/>
          </a:p>
          <a:p>
            <a:r>
              <a:rPr lang="zh-CN" altLang="en-US" dirty="0"/>
              <a:t>没有显示继承</a:t>
            </a:r>
            <a:endParaRPr lang="en-US" altLang="zh-CN" dirty="0"/>
          </a:p>
          <a:p>
            <a:r>
              <a:rPr lang="zh-CN" altLang="en-US" dirty="0"/>
              <a:t>有两个孔</a:t>
            </a:r>
            <a:r>
              <a:rPr lang="zh-CN" altLang="en-US"/>
              <a:t>就可插上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34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2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83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63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</a:t>
            </a:r>
            <a:r>
              <a:rPr lang="zh-CN" altLang="en-US" dirty="0"/>
              <a:t> 初始化，无返回值</a:t>
            </a:r>
            <a:endParaRPr lang="en-US" altLang="zh-CN" dirty="0"/>
          </a:p>
          <a:p>
            <a:r>
              <a:rPr lang="en-US" altLang="zh-CN" dirty="0"/>
              <a:t>__new__</a:t>
            </a:r>
            <a:r>
              <a:rPr lang="zh-CN" altLang="en-US" dirty="0"/>
              <a:t>，真正创建对象的函数</a:t>
            </a:r>
            <a:endParaRPr lang="en-US" altLang="zh-CN" dirty="0"/>
          </a:p>
          <a:p>
            <a:r>
              <a:rPr lang="en-US" altLang="zh-CN" dirty="0"/>
              <a:t>__del__,</a:t>
            </a:r>
            <a:r>
              <a:rPr lang="zh-CN" altLang="en-US" dirty="0"/>
              <a:t> 垃圾回收时调用而不是 </a:t>
            </a:r>
            <a:r>
              <a:rPr lang="en-US" altLang="zh-CN" dirty="0"/>
              <a:t>del</a:t>
            </a:r>
            <a:r>
              <a:rPr lang="zh-CN" altLang="en-US" dirty="0"/>
              <a:t> 指令的时候调用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del</a:t>
            </a:r>
            <a:r>
              <a:rPr lang="zh-CN" altLang="en-US" dirty="0"/>
              <a:t> 只是删除名字），</a:t>
            </a:r>
            <a:r>
              <a:rPr lang="en-US" altLang="zh-CN" dirty="0"/>
              <a:t>del</a:t>
            </a:r>
            <a:r>
              <a:rPr lang="zh-CN" altLang="en-US" dirty="0"/>
              <a:t> 很难写正确，除非知道你自己在干什么，否则不要去写这个。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99803" y="1178221"/>
            <a:ext cx="9598819" cy="2506429"/>
          </a:xfrm>
          <a:prstGeom prst="rect">
            <a:avLst/>
          </a:prstGeom>
        </p:spPr>
        <p:txBody>
          <a:bodyPr anchor="b"/>
          <a:lstStyle>
            <a:lvl1pPr algn="ctr">
              <a:defRPr sz="62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99803" y="3781306"/>
            <a:ext cx="9598819" cy="17381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500"/>
            </a:lvl1pPr>
            <a:lvl2pPr marL="0" indent="479922" algn="ctr">
              <a:buSzTx/>
              <a:buFontTx/>
              <a:buNone/>
              <a:defRPr sz="2500"/>
            </a:lvl2pPr>
            <a:lvl3pPr marL="0" indent="959845" algn="ctr">
              <a:buSzTx/>
              <a:buFontTx/>
              <a:buNone/>
              <a:defRPr sz="2500"/>
            </a:lvl3pPr>
            <a:lvl4pPr marL="0" indent="1439768" algn="ctr">
              <a:buSzTx/>
              <a:buFontTx/>
              <a:buNone/>
              <a:defRPr sz="2500"/>
            </a:lvl4pPr>
            <a:lvl5pPr marL="0" indent="1919690" algn="ctr">
              <a:buSzTx/>
              <a:buFontTx/>
              <a:buNone/>
              <a:defRPr sz="2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81558" y="383297"/>
            <a:ext cx="11038642" cy="1391534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81558" y="1764832"/>
            <a:ext cx="5414335" cy="864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500" b="1"/>
            </a:lvl1pPr>
            <a:lvl2pPr marL="0" indent="479922">
              <a:buSzTx/>
              <a:buFontTx/>
              <a:buNone/>
              <a:defRPr sz="2500" b="1"/>
            </a:lvl2pPr>
            <a:lvl3pPr marL="0" indent="959845">
              <a:buSzTx/>
              <a:buFontTx/>
              <a:buNone/>
              <a:defRPr sz="2500" b="1"/>
            </a:lvl3pPr>
            <a:lvl4pPr marL="0" indent="1439768">
              <a:buSzTx/>
              <a:buFontTx/>
              <a:buNone/>
              <a:defRPr sz="2500" b="1"/>
            </a:lvl4pPr>
            <a:lvl5pPr marL="0" indent="1919690">
              <a:buSzTx/>
              <a:buFontTx/>
              <a:buNone/>
              <a:defRPr sz="25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79202" y="1764832"/>
            <a:ext cx="5440999" cy="864917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5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81558" y="479953"/>
            <a:ext cx="4127827" cy="1679841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440996" y="1036568"/>
            <a:ext cx="6479204" cy="5116180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  <a:lvl2pPr marL="752982" indent="-273059">
              <a:defRPr sz="3300"/>
            </a:lvl2pPr>
            <a:lvl3pPr marL="1276594" indent="-316748">
              <a:defRPr sz="3300"/>
            </a:lvl3pPr>
            <a:lvl4pPr marL="1835704" indent="-395935">
              <a:defRPr sz="3300"/>
            </a:lvl4pPr>
            <a:lvl5pPr marL="2315627" indent="-395935">
              <a:defRPr sz="33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81558" y="2159793"/>
            <a:ext cx="4127827" cy="400128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81558" y="479953"/>
            <a:ext cx="4127827" cy="1679841"/>
          </a:xfrm>
          <a:prstGeom prst="rect">
            <a:avLst/>
          </a:prstGeom>
        </p:spPr>
        <p:txBody>
          <a:bodyPr anchor="b"/>
          <a:lstStyle>
            <a:lvl1pPr>
              <a:defRPr sz="3300"/>
            </a:lvl1pPr>
          </a:lstStyle>
          <a:p>
            <a:r>
              <a:t>标题文本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440996" y="1036568"/>
            <a:ext cx="6479204" cy="511618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81558" y="2159793"/>
            <a:ext cx="4127827" cy="400128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79922">
              <a:buSzTx/>
              <a:buFontTx/>
              <a:buNone/>
              <a:defRPr sz="1600"/>
            </a:lvl2pPr>
            <a:lvl3pPr marL="0" indent="959845">
              <a:buSzTx/>
              <a:buFontTx/>
              <a:buNone/>
              <a:defRPr sz="1600"/>
            </a:lvl3pPr>
            <a:lvl4pPr marL="0" indent="1439768">
              <a:buSzTx/>
              <a:buFontTx/>
              <a:buNone/>
              <a:defRPr sz="1600"/>
            </a:lvl4pPr>
            <a:lvl5pPr marL="0" indent="191969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9158872" y="383297"/>
            <a:ext cx="2759661" cy="610108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79892" y="383297"/>
            <a:ext cx="8119002" cy="610108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6496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157288" y="383297"/>
            <a:ext cx="9458325" cy="77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79892" y="1916483"/>
            <a:ext cx="11038642" cy="456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59909" y="6740193"/>
            <a:ext cx="258624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transition spd="med"/>
  <p:txStyles>
    <p:titleStyle>
      <a:lvl1pPr marL="0" marR="0" indent="0" algn="l" defTabSz="95984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chemeClr val="bg1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5984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5984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5984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5984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5984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5984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5984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5984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39961" marR="0" indent="-239961" algn="l" defTabSz="959845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58277" marR="0" indent="-278354" algn="l" defTabSz="959845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307789" marR="0" indent="-347943" algn="l" defTabSz="959845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826372" marR="0" indent="-386603" algn="l" defTabSz="959845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306295" marR="0" indent="-386603" algn="l" defTabSz="959845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786218" marR="0" indent="-386603" algn="l" defTabSz="959845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266140" marR="0" indent="-386603" algn="l" defTabSz="959845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746063" marR="0" indent="-386603" algn="l" defTabSz="959845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225987" marR="0" indent="-386603" algn="l" defTabSz="959845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518373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036746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555119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073493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591866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110239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62861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146987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thon.org/dev/peps/pep-0207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bader.org/blog/python-first-class-function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A_文本框 7"/>
          <p:cNvSpPr txBox="1"/>
          <p:nvPr/>
        </p:nvSpPr>
        <p:spPr>
          <a:xfrm>
            <a:off x="1449272" y="2309703"/>
            <a:ext cx="9890355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2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dirty="0"/>
              <a:t>Python </a:t>
            </a:r>
            <a:r>
              <a:rPr lang="zh-CN" altLang="en-US" dirty="0"/>
              <a:t>文化中的接口和协议</a:t>
            </a:r>
            <a:endParaRPr dirty="0"/>
          </a:p>
        </p:txBody>
      </p:sp>
      <p:sp>
        <p:nvSpPr>
          <p:cNvPr id="114" name="PA_文本框 10"/>
          <p:cNvSpPr txBox="1"/>
          <p:nvPr/>
        </p:nvSpPr>
        <p:spPr>
          <a:xfrm>
            <a:off x="3299600" y="3594100"/>
            <a:ext cx="61897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/>
              <a:t>2018.10.</a:t>
            </a:r>
            <a:r>
              <a:rPr lang="en-US" altLang="zh-CN" dirty="0"/>
              <a:t>21</a:t>
            </a:r>
            <a:r>
              <a:rPr dirty="0"/>
              <a:t> </a:t>
            </a:r>
            <a:r>
              <a:rPr dirty="0" err="1"/>
              <a:t>中国</a:t>
            </a:r>
            <a:r>
              <a:rPr dirty="0"/>
              <a:t> </a:t>
            </a:r>
            <a:r>
              <a:rPr lang="zh-CN" altLang="en-US" dirty="0"/>
              <a:t>上海</a:t>
            </a:r>
            <a:endParaRPr dirty="0"/>
          </a:p>
        </p:txBody>
      </p:sp>
      <p:sp>
        <p:nvSpPr>
          <p:cNvPr id="115" name="PA_文本框 16"/>
          <p:cNvSpPr txBox="1"/>
          <p:nvPr/>
        </p:nvSpPr>
        <p:spPr>
          <a:xfrm>
            <a:off x="5194001" y="4257039"/>
            <a:ext cx="2400898" cy="566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2300">
                <a:solidFill>
                  <a:srgbClr val="FFFFFF"/>
                </a:solidFill>
                <a:latin typeface="Source Han Sans CN Light"/>
                <a:ea typeface="Source Han Sans CN Light"/>
                <a:cs typeface="Source Han Sans CN Light"/>
                <a:sym typeface="Source Han Sans CN Light"/>
              </a:defRPr>
            </a:pP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dirty="0" err="1"/>
              <a:t>laixintao</a:t>
            </a:r>
            <a:endParaRPr dirty="0"/>
          </a:p>
        </p:txBody>
      </p:sp>
      <p:pic>
        <p:nvPicPr>
          <p:cNvPr id="116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06648" y="5663935"/>
            <a:ext cx="1066143" cy="1066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1286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初始化方法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044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65EC-DE3B-0B4F-95B0-33608ED8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303" y="1379621"/>
            <a:ext cx="7968326" cy="4555958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__</a:t>
            </a:r>
            <a:r>
              <a:rPr lang="en-US" altLang="zh-CN" sz="6000" dirty="0" err="1">
                <a:solidFill>
                  <a:schemeClr val="bg1"/>
                </a:solidFill>
              </a:rPr>
              <a:t>init</a:t>
            </a:r>
            <a:r>
              <a:rPr lang="en-US" altLang="zh-CN" sz="6000" dirty="0">
                <a:solidFill>
                  <a:schemeClr val="bg1"/>
                </a:solidFill>
              </a:rPr>
              <a:t>__</a:t>
            </a:r>
            <a:br>
              <a:rPr lang="en-US" altLang="zh-CN" sz="6000" dirty="0">
                <a:solidFill>
                  <a:schemeClr val="bg1"/>
                </a:solidFill>
              </a:rPr>
            </a:br>
            <a:r>
              <a:rPr lang="en-US" altLang="zh-CN" sz="6000" dirty="0">
                <a:solidFill>
                  <a:schemeClr val="bg1"/>
                </a:solidFill>
              </a:rPr>
              <a:t>__new__</a:t>
            </a:r>
            <a:br>
              <a:rPr lang="en-US" altLang="zh-CN" sz="6000" dirty="0">
                <a:solidFill>
                  <a:schemeClr val="bg1"/>
                </a:solidFill>
              </a:rPr>
            </a:br>
            <a:r>
              <a:rPr lang="en-US" altLang="zh-CN" sz="6000" dirty="0">
                <a:solidFill>
                  <a:schemeClr val="bg1"/>
                </a:solidFill>
              </a:rPr>
              <a:t>__del__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F8FF1-9C03-BB4D-ACF8-02628D3B5FA2}"/>
              </a:ext>
            </a:extLst>
          </p:cNvPr>
          <p:cNvSpPr txBox="1"/>
          <p:nvPr/>
        </p:nvSpPr>
        <p:spPr>
          <a:xfrm>
            <a:off x="545431" y="6593306"/>
            <a:ext cx="67976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www.python.org</a:t>
            </a:r>
            <a:r>
              <a:rPr lang="en-US" dirty="0">
                <a:solidFill>
                  <a:schemeClr val="bg1"/>
                </a:solidFill>
              </a:rPr>
              <a:t>/download/releases/2.2/</a:t>
            </a:r>
            <a:r>
              <a:rPr lang="en-US" dirty="0" err="1">
                <a:solidFill>
                  <a:schemeClr val="bg1"/>
                </a:solidFill>
              </a:rPr>
              <a:t>descrintro</a:t>
            </a:r>
            <a:r>
              <a:rPr lang="en-US" dirty="0">
                <a:solidFill>
                  <a:schemeClr val="bg1"/>
                </a:solidFill>
              </a:rPr>
              <a:t>/#__new__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46442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078E7-7693-8E46-94F6-FCC7E737A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775703"/>
            <a:ext cx="10355465" cy="5877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5ED9B-E2F6-3A41-BDD8-61B3BFDD1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72" y="1921108"/>
            <a:ext cx="9878127" cy="607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97A7B7-CA75-6F49-9AC2-F84ED20E53E6}"/>
              </a:ext>
            </a:extLst>
          </p:cNvPr>
          <p:cNvSpPr txBox="1"/>
          <p:nvPr/>
        </p:nvSpPr>
        <p:spPr>
          <a:xfrm>
            <a:off x="1562100" y="390983"/>
            <a:ext cx="624840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dirty="0">
                <a:solidFill>
                  <a:schemeClr val="bg1"/>
                </a:solidFill>
              </a:rPr>
              <a:t>__new__</a:t>
            </a:r>
            <a:r>
              <a:rPr lang="zh-CN" altLang="en-US" sz="4400" dirty="0">
                <a:solidFill>
                  <a:schemeClr val="bg1"/>
                </a:solidFill>
              </a:rPr>
              <a:t> 的用处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597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0D73-465A-614B-937F-70846E9A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__new__</a:t>
            </a:r>
            <a:r>
              <a:rPr lang="zh-CN" altLang="en-US" dirty="0">
                <a:solidFill>
                  <a:schemeClr val="bg1"/>
                </a:solidFill>
              </a:rPr>
              <a:t> 实现单例模式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8B710-507B-BE44-96A3-FE3FE353F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6" y="1403994"/>
            <a:ext cx="12438674" cy="45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174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操作符重载相关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185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825C-475E-0A46-AEC8-84A6EF39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EE741-3434-5C49-90E7-D9E9F980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8" y="1403350"/>
            <a:ext cx="4622800" cy="464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77CAB-CC79-A342-AEED-B2C4D46479F7}"/>
              </a:ext>
            </a:extLst>
          </p:cNvPr>
          <p:cNvSpPr txBox="1"/>
          <p:nvPr/>
        </p:nvSpPr>
        <p:spPr>
          <a:xfrm>
            <a:off x="536944" y="6453520"/>
            <a:ext cx="896815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https://www.python.org/dev/peps/pep-0207/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比较操作的细节：</a:t>
            </a: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docs.python.org</a:t>
            </a:r>
            <a:r>
              <a:rPr lang="en-US" dirty="0">
                <a:solidFill>
                  <a:schemeClr val="bg1"/>
                </a:solidFill>
              </a:rPr>
              <a:t>/3/reference/</a:t>
            </a:r>
            <a:r>
              <a:rPr lang="en-US" dirty="0" err="1">
                <a:solidFill>
                  <a:schemeClr val="bg1"/>
                </a:solidFill>
              </a:rPr>
              <a:t>expressions.html#value-comparisons</a:t>
            </a:r>
            <a:endParaRPr lang="en-US" dirty="0">
              <a:solidFill>
                <a:schemeClr val="bg1"/>
              </a:solidFill>
            </a:endParaRP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0A3B6-D983-D34C-93A9-E2535C02BE89}"/>
              </a:ext>
            </a:extLst>
          </p:cNvPr>
          <p:cNvSpPr txBox="1"/>
          <p:nvPr/>
        </p:nvSpPr>
        <p:spPr>
          <a:xfrm>
            <a:off x="6153150" y="1403350"/>
            <a:ext cx="6254750" cy="6186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chemeClr val="bg1"/>
                </a:solidFill>
              </a:rPr>
              <a:t>举例：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bg1"/>
                </a:solidFill>
              </a:rPr>
              <a:t>obj1</a:t>
            </a:r>
            <a:r>
              <a:rPr lang="zh-CN" altLang="en-US" sz="3600" dirty="0">
                <a:solidFill>
                  <a:schemeClr val="bg1"/>
                </a:solidFill>
              </a:rPr>
              <a:t> 有 </a:t>
            </a:r>
            <a:r>
              <a:rPr lang="en-US" altLang="zh-CN" sz="3600" dirty="0">
                <a:solidFill>
                  <a:schemeClr val="bg1"/>
                </a:solidFill>
              </a:rPr>
              <a:t>__</a:t>
            </a:r>
            <a:r>
              <a:rPr lang="en-US" altLang="zh-CN" sz="3600" dirty="0" err="1">
                <a:solidFill>
                  <a:schemeClr val="bg1"/>
                </a:solidFill>
              </a:rPr>
              <a:t>lt</a:t>
            </a:r>
            <a:r>
              <a:rPr lang="en-US" altLang="zh-CN" sz="3600" dirty="0">
                <a:solidFill>
                  <a:schemeClr val="bg1"/>
                </a:solidFill>
              </a:rPr>
              <a:t>__</a:t>
            </a:r>
            <a:r>
              <a:rPr lang="zh-CN" altLang="en-US" sz="3600" dirty="0">
                <a:solidFill>
                  <a:schemeClr val="bg1"/>
                </a:solidFill>
              </a:rPr>
              <a:t>，</a:t>
            </a:r>
            <a:r>
              <a:rPr lang="en-US" altLang="zh-CN" sz="3600" dirty="0">
                <a:solidFill>
                  <a:schemeClr val="bg1"/>
                </a:solidFill>
              </a:rPr>
              <a:t>x</a:t>
            </a:r>
            <a:r>
              <a:rPr lang="zh-CN" altLang="en-US" sz="3600" dirty="0">
                <a:solidFill>
                  <a:schemeClr val="bg1"/>
                </a:solidFill>
              </a:rPr>
              <a:t> 没有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bg1"/>
                </a:solidFill>
              </a:rPr>
              <a:t>obj1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&lt;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x</a:t>
            </a:r>
            <a:r>
              <a:rPr lang="zh-CN" altLang="en-US" sz="3600" dirty="0">
                <a:solidFill>
                  <a:schemeClr val="bg1"/>
                </a:solidFill>
              </a:rPr>
              <a:t> 将会调用 </a:t>
            </a:r>
            <a:r>
              <a:rPr lang="en-US" altLang="zh-CN" sz="3600" dirty="0">
                <a:solidFill>
                  <a:schemeClr val="bg1"/>
                </a:solidFill>
              </a:rPr>
              <a:t>obj1.__lt__(x)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bg1"/>
                </a:solidFill>
              </a:rPr>
              <a:t>x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&gt;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obj1</a:t>
            </a:r>
            <a:r>
              <a:rPr lang="zh-CN" altLang="en-US" sz="3600" dirty="0">
                <a:solidFill>
                  <a:schemeClr val="bg1"/>
                </a:solidFill>
              </a:rPr>
              <a:t> 将会：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marL="742950" marR="0" indent="-7429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3600" dirty="0">
                <a:solidFill>
                  <a:schemeClr val="bg1"/>
                </a:solidFill>
              </a:rPr>
              <a:t>比较调换：</a:t>
            </a:r>
            <a:r>
              <a:rPr lang="en-US" altLang="zh-CN" sz="3600" dirty="0">
                <a:solidFill>
                  <a:schemeClr val="bg1"/>
                </a:solidFill>
              </a:rPr>
              <a:t>obj1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&gt;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x</a:t>
            </a:r>
          </a:p>
          <a:p>
            <a:pPr marL="742950" marR="0" indent="-7429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3600" dirty="0">
                <a:solidFill>
                  <a:schemeClr val="bg1"/>
                </a:solidFill>
              </a:rPr>
              <a:t>操作符取反</a:t>
            </a:r>
            <a:r>
              <a:rPr lang="en-US" altLang="zh-CN" sz="3600" dirty="0">
                <a:solidFill>
                  <a:schemeClr val="bg1"/>
                </a:solidFill>
              </a:rPr>
              <a:t>: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obj1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&lt;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x</a:t>
            </a:r>
          </a:p>
          <a:p>
            <a:pPr marL="742950" marR="0" indent="-7429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sz="3600" dirty="0">
                <a:solidFill>
                  <a:schemeClr val="bg1"/>
                </a:solidFill>
              </a:rPr>
              <a:t>调用左值的操作符</a:t>
            </a:r>
            <a:r>
              <a:rPr lang="en-US" altLang="zh-CN" sz="3600" dirty="0">
                <a:solidFill>
                  <a:schemeClr val="bg1"/>
                </a:solidFill>
              </a:rPr>
              <a:t>:</a:t>
            </a:r>
          </a:p>
          <a:p>
            <a:pPr lvl="1" indent="0"/>
            <a:endParaRPr lang="en-US" altLang="zh-CN" sz="3600" dirty="0">
              <a:solidFill>
                <a:schemeClr val="bg1"/>
              </a:solidFill>
            </a:endParaRPr>
          </a:p>
          <a:p>
            <a:pPr lvl="1" indent="0"/>
            <a:r>
              <a:rPr lang="en-US" altLang="zh-CN" sz="3600" dirty="0">
                <a:solidFill>
                  <a:schemeClr val="bg1"/>
                </a:solidFill>
              </a:rPr>
              <a:t>obj1.__lt__(x)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600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6436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E2ED-8902-AA4B-9C16-BB97738A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2" y="383297"/>
            <a:ext cx="11038642" cy="1391534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@</a:t>
            </a:r>
            <a:r>
              <a:rPr lang="en-US" sz="6600" dirty="0" err="1">
                <a:solidFill>
                  <a:schemeClr val="bg1"/>
                </a:solidFill>
              </a:rPr>
              <a:t>functools.total_ordering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E91-27B5-0841-98EB-853B7F5CD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提供其中一个方法，类装饰器会生成其他的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需要提供 </a:t>
            </a:r>
            <a:r>
              <a:rPr lang="en-US" altLang="zh-CN" sz="4000" dirty="0">
                <a:solidFill>
                  <a:schemeClr val="bg1"/>
                </a:solidFill>
              </a:rPr>
              <a:t>__</a:t>
            </a:r>
            <a:r>
              <a:rPr lang="en-US" altLang="zh-CN" sz="4000" dirty="0" err="1">
                <a:solidFill>
                  <a:schemeClr val="bg1"/>
                </a:solidFill>
              </a:rPr>
              <a:t>eq</a:t>
            </a:r>
            <a:r>
              <a:rPr lang="en-US" altLang="zh-CN" sz="4000" dirty="0">
                <a:solidFill>
                  <a:schemeClr val="bg1"/>
                </a:solidFill>
              </a:rPr>
              <a:t>__</a:t>
            </a:r>
            <a:r>
              <a:rPr lang="zh-CN" altLang="en-US" sz="4000" dirty="0">
                <a:solidFill>
                  <a:schemeClr val="bg1"/>
                </a:solidFill>
              </a:rPr>
              <a:t> 方法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220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937C2-CF1C-9345-BCB2-0EC94993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592" y="154697"/>
            <a:ext cx="11038642" cy="139153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脑洞大</a:t>
            </a:r>
            <a:r>
              <a:rPr lang="zh-CN" altLang="en-US">
                <a:solidFill>
                  <a:schemeClr val="bg1"/>
                </a:solidFill>
              </a:rPr>
              <a:t>开 （有点滥用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EB836-33F2-CE4E-8307-35830099A67A}"/>
              </a:ext>
            </a:extLst>
          </p:cNvPr>
          <p:cNvSpPr/>
          <p:nvPr/>
        </p:nvSpPr>
        <p:spPr>
          <a:xfrm>
            <a:off x="450736" y="6669968"/>
            <a:ext cx="4915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zestyping</a:t>
            </a:r>
            <a:r>
              <a:rPr lang="en-US" dirty="0">
                <a:solidFill>
                  <a:schemeClr val="bg1"/>
                </a:solidFill>
              </a:rPr>
              <a:t>/q/blob/master/</a:t>
            </a:r>
            <a:r>
              <a:rPr lang="en-US" dirty="0" err="1">
                <a:solidFill>
                  <a:schemeClr val="bg1"/>
                </a:solidFill>
              </a:rPr>
              <a:t>q.py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64B6B-FD52-A44D-8144-159E3942E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1546231"/>
            <a:ext cx="13472712" cy="4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1173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57945-D86D-374F-8979-046C5990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42" y="383297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数值操作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BE3FD-684F-524F-94EF-F4DEEF4CE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一元操作符 </a:t>
            </a:r>
            <a:r>
              <a:rPr lang="en-US" altLang="zh-CN" dirty="0">
                <a:solidFill>
                  <a:schemeClr val="bg1"/>
                </a:solidFill>
              </a:rPr>
              <a:t>__pot__(self)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+a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二元（数学）操作符</a:t>
            </a:r>
            <a:r>
              <a:rPr lang="en-US" altLang="zh-CN" dirty="0">
                <a:solidFill>
                  <a:schemeClr val="bg1"/>
                </a:solidFill>
              </a:rPr>
              <a:t>__add__(self,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other)</a:t>
            </a: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反射操作符 </a:t>
            </a:r>
            <a:r>
              <a:rPr lang="en-US" altLang="zh-CN" dirty="0">
                <a:solidFill>
                  <a:schemeClr val="bg1"/>
                </a:solidFill>
              </a:rPr>
              <a:t>__add__(self,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other)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赋值操作符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iadd</a:t>
            </a:r>
            <a:r>
              <a:rPr lang="en-US" altLang="zh-CN" dirty="0">
                <a:solidFill>
                  <a:schemeClr val="bg1"/>
                </a:solidFill>
              </a:rPr>
              <a:t>__(self,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other)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类型转换操作符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int</a:t>
            </a:r>
            <a:r>
              <a:rPr lang="en-US" altLang="zh-CN" dirty="0">
                <a:solidFill>
                  <a:schemeClr val="bg1"/>
                </a:solidFill>
              </a:rPr>
              <a:t>__(self)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3F78DB-D444-C845-B226-3E418E1F256A}"/>
              </a:ext>
            </a:extLst>
          </p:cNvPr>
          <p:cNvSpPr/>
          <p:nvPr/>
        </p:nvSpPr>
        <p:spPr>
          <a:xfrm>
            <a:off x="475339" y="6441368"/>
            <a:ext cx="475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docs.python.org</a:t>
            </a:r>
            <a:r>
              <a:rPr lang="en-US" dirty="0">
                <a:solidFill>
                  <a:schemeClr val="bg1"/>
                </a:solidFill>
              </a:rPr>
              <a:t>/3/library/</a:t>
            </a:r>
            <a:r>
              <a:rPr lang="en-US" dirty="0" err="1">
                <a:solidFill>
                  <a:schemeClr val="bg1"/>
                </a:solidFill>
              </a:rPr>
              <a:t>operator.html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243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737E-32ED-B34F-A743-AD1F3A21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32" y="1090433"/>
            <a:ext cx="11028518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语言的第一印象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F45B-B6FD-DC48-AD93-0484A6497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932" y="2769923"/>
            <a:ext cx="11038642" cy="456789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Lua</a:t>
            </a:r>
            <a:r>
              <a:rPr lang="zh-CN" altLang="en-US" sz="4000" dirty="0">
                <a:solidFill>
                  <a:schemeClr val="bg1"/>
                </a:solidFill>
              </a:rPr>
              <a:t>：小、</a:t>
            </a:r>
            <a:r>
              <a:rPr lang="en-US" altLang="zh-CN" sz="4000" dirty="0">
                <a:solidFill>
                  <a:schemeClr val="bg1"/>
                </a:solidFill>
              </a:rPr>
              <a:t>table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C</a:t>
            </a:r>
            <a:r>
              <a:rPr lang="zh-CN" altLang="en-US" sz="4000" dirty="0">
                <a:solidFill>
                  <a:schemeClr val="bg1"/>
                </a:solidFill>
              </a:rPr>
              <a:t>：</a:t>
            </a:r>
            <a:r>
              <a:rPr lang="zh-CN" altLang="en-US" sz="4000">
                <a:solidFill>
                  <a:schemeClr val="bg1"/>
                </a:solidFill>
              </a:rPr>
              <a:t>快、危险</a:t>
            </a:r>
            <a:endParaRPr lang="en-US" altLang="zh-CN" sz="40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Java</a:t>
            </a:r>
            <a:r>
              <a:rPr lang="zh-CN" altLang="en-US" sz="4000" dirty="0">
                <a:solidFill>
                  <a:schemeClr val="bg1"/>
                </a:solidFill>
              </a:rPr>
              <a:t>：健壮、面向对象、啰嗦</a:t>
            </a:r>
            <a:r>
              <a:rPr lang="en-US" altLang="zh-CN" sz="4000" dirty="0">
                <a:solidFill>
                  <a:schemeClr val="bg1"/>
                </a:solidFill>
              </a:rPr>
              <a:t>……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JavaScript</a:t>
            </a:r>
            <a:r>
              <a:rPr lang="zh-CN" altLang="en-US" sz="4000" dirty="0">
                <a:solidFill>
                  <a:schemeClr val="bg1"/>
                </a:solidFill>
              </a:rPr>
              <a:t>：🤯</a:t>
            </a:r>
            <a:endParaRPr lang="en-US" altLang="zh-CN" sz="40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Python</a:t>
            </a:r>
            <a:r>
              <a:rPr lang="zh-CN" altLang="en-US" sz="4000" dirty="0">
                <a:solidFill>
                  <a:schemeClr val="bg1"/>
                </a:solidFill>
              </a:rPr>
              <a:t>：简单易学、慢、</a:t>
            </a:r>
            <a:r>
              <a:rPr lang="en-US" altLang="zh-CN" sz="4000" dirty="0">
                <a:solidFill>
                  <a:schemeClr val="bg1"/>
                </a:solidFill>
              </a:rPr>
              <a:t>__method__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0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38AC8-CBB6-E94B-AA69-DF6FC429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F49B2-9A9F-FB43-A642-724E3F058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770292"/>
            <a:ext cx="12271969" cy="64179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B54C52-F585-6B43-981F-A55ACED32AE1}"/>
              </a:ext>
            </a:extLst>
          </p:cNvPr>
          <p:cNvSpPr/>
          <p:nvPr/>
        </p:nvSpPr>
        <p:spPr>
          <a:xfrm>
            <a:off x="808074" y="5252484"/>
            <a:ext cx="11142921" cy="116958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7ABB0-1D61-0342-9675-477B251D2B34}"/>
              </a:ext>
            </a:extLst>
          </p:cNvPr>
          <p:cNvSpPr/>
          <p:nvPr/>
        </p:nvSpPr>
        <p:spPr>
          <a:xfrm>
            <a:off x="808074" y="3444949"/>
            <a:ext cx="11142921" cy="29771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686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类的自我介绍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8108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0A56-63A5-F943-BAA4-D639298A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友好的表示你的类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F81E5-F413-E748-BD11-CFE547761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str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str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r>
              <a:rPr lang="zh-CN" altLang="en-US" dirty="0">
                <a:solidFill>
                  <a:schemeClr val="bg1"/>
                </a:solidFill>
              </a:rPr>
              <a:t> 调用，非正式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repr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repr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r>
              <a:rPr lang="zh-CN" altLang="en-US" dirty="0">
                <a:solidFill>
                  <a:schemeClr val="bg1"/>
                </a:solidFill>
              </a:rPr>
              <a:t> 调用，正式。如果没有，会调用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str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__bytes__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bytes()</a:t>
            </a:r>
            <a:r>
              <a:rPr lang="zh-CN" altLang="en-US" dirty="0">
                <a:solidFill>
                  <a:schemeClr val="bg1"/>
                </a:solidFill>
              </a:rPr>
              <a:t> 调用。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__format__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format()</a:t>
            </a:r>
            <a:r>
              <a:rPr lang="zh-CN" altLang="en-US" dirty="0">
                <a:solidFill>
                  <a:schemeClr val="bg1"/>
                </a:solidFill>
              </a:rPr>
              <a:t> 调用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__</a:t>
            </a:r>
            <a:r>
              <a:rPr lang="en-US" dirty="0" err="1">
                <a:solidFill>
                  <a:schemeClr val="bg1"/>
                </a:solidFill>
              </a:rPr>
              <a:t>dir</a:t>
            </a:r>
            <a:r>
              <a:rPr lang="en-US" dirty="0">
                <a:solidFill>
                  <a:schemeClr val="bg1"/>
                </a:solidFill>
              </a:rPr>
              <a:t>__ </a:t>
            </a:r>
            <a:r>
              <a:rPr lang="en-US" dirty="0" err="1">
                <a:solidFill>
                  <a:schemeClr val="bg1"/>
                </a:solidFill>
              </a:rPr>
              <a:t>dir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zh-CN" altLang="en-US" dirty="0">
                <a:solidFill>
                  <a:schemeClr val="bg1"/>
                </a:solidFill>
              </a:rPr>
              <a:t>调用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__hash__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hash()</a:t>
            </a:r>
            <a:r>
              <a:rPr lang="zh-CN" altLang="en-US" dirty="0">
                <a:solidFill>
                  <a:schemeClr val="bg1"/>
                </a:solidFill>
              </a:rPr>
              <a:t> 调用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7777-E786-8645-BC4E-98BBB6EE1719}"/>
              </a:ext>
            </a:extLst>
          </p:cNvPr>
          <p:cNvSpPr/>
          <p:nvPr/>
        </p:nvSpPr>
        <p:spPr>
          <a:xfrm>
            <a:off x="586636" y="6484382"/>
            <a:ext cx="425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dbader.org</a:t>
            </a:r>
            <a:r>
              <a:rPr lang="en-US" dirty="0">
                <a:solidFill>
                  <a:schemeClr val="bg1"/>
                </a:solidFill>
              </a:rPr>
              <a:t>/blog/python-</a:t>
            </a:r>
            <a:r>
              <a:rPr lang="en-US" dirty="0" err="1">
                <a:solidFill>
                  <a:schemeClr val="bg1"/>
                </a:solidFill>
              </a:rPr>
              <a:t>repr</a:t>
            </a:r>
            <a:r>
              <a:rPr lang="en-US" dirty="0">
                <a:solidFill>
                  <a:schemeClr val="bg1"/>
                </a:solidFill>
              </a:rPr>
              <a:t>-vs-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45989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91C2-4677-DC46-8736-0FC2DD44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 </a:t>
            </a:r>
            <a:r>
              <a:rPr lang="en-US" altLang="zh-CN" dirty="0"/>
              <a:t>format</a:t>
            </a:r>
            <a:r>
              <a:rPr lang="zh-CN" altLang="en-US" dirty="0"/>
              <a:t> 的例子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B8000-884C-E648-ABFA-9D53FCCC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1" y="512460"/>
            <a:ext cx="10852818" cy="737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921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F9158-03EB-EE46-97D6-B5AF67C0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更漂亮的 </a:t>
            </a:r>
            <a:r>
              <a:rPr lang="en-US" altLang="zh-CN" dirty="0" err="1"/>
              <a:t>dir</a:t>
            </a:r>
            <a:r>
              <a:rPr lang="en-US" altLang="zh-CN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79C302-6B16-E64D-8CF6-06D0B34276EB}"/>
              </a:ext>
            </a:extLst>
          </p:cNvPr>
          <p:cNvSpPr/>
          <p:nvPr/>
        </p:nvSpPr>
        <p:spPr>
          <a:xfrm>
            <a:off x="489064" y="6795617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/laike9m/pdir2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D506E-13B1-1840-9AD5-B1ED4FAE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37" y="770292"/>
            <a:ext cx="7172025" cy="66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1481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6455-9F2F-0045-8964-E3303405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()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0D6E2-7AC2-C544-BE32-28C0C11B9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必须是不可变的对象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必须实现 </a:t>
            </a:r>
            <a:r>
              <a:rPr lang="en-US" altLang="zh-CN" sz="3600" dirty="0">
                <a:solidFill>
                  <a:schemeClr val="bg1"/>
                </a:solidFill>
              </a:rPr>
              <a:t>__</a:t>
            </a:r>
            <a:r>
              <a:rPr lang="en-US" altLang="zh-CN" sz="3600" dirty="0" err="1">
                <a:solidFill>
                  <a:schemeClr val="bg1"/>
                </a:solidFill>
              </a:rPr>
              <a:t>eq</a:t>
            </a:r>
            <a:r>
              <a:rPr lang="en-US" altLang="zh-CN" sz="3600" dirty="0">
                <a:solidFill>
                  <a:schemeClr val="bg1"/>
                </a:solidFill>
              </a:rPr>
              <a:t>__</a:t>
            </a:r>
          </a:p>
          <a:p>
            <a:r>
              <a:rPr lang="zh-CN" altLang="en-US" sz="3600" dirty="0">
                <a:solidFill>
                  <a:schemeClr val="bg1"/>
                </a:solidFill>
              </a:rPr>
              <a:t>只实现 </a:t>
            </a:r>
            <a:r>
              <a:rPr lang="en-US" altLang="zh-CN" sz="3600" dirty="0">
                <a:solidFill>
                  <a:schemeClr val="bg1"/>
                </a:solidFill>
              </a:rPr>
              <a:t>__</a:t>
            </a:r>
            <a:r>
              <a:rPr lang="en-US" altLang="zh-CN" sz="3600" dirty="0" err="1">
                <a:solidFill>
                  <a:schemeClr val="bg1"/>
                </a:solidFill>
              </a:rPr>
              <a:t>eq</a:t>
            </a:r>
            <a:r>
              <a:rPr lang="en-US" altLang="zh-CN" sz="3600" dirty="0">
                <a:solidFill>
                  <a:schemeClr val="bg1"/>
                </a:solidFill>
              </a:rPr>
              <a:t>__</a:t>
            </a:r>
            <a:r>
              <a:rPr lang="zh-CN" altLang="en-US" sz="3600" dirty="0">
                <a:solidFill>
                  <a:schemeClr val="bg1"/>
                </a:solidFill>
              </a:rPr>
              <a:t> 并不是 </a:t>
            </a:r>
            <a:r>
              <a:rPr lang="en-US" altLang="zh-CN" sz="3600" dirty="0" err="1">
                <a:solidFill>
                  <a:schemeClr val="bg1"/>
                </a:solidFill>
              </a:rPr>
              <a:t>hashable</a:t>
            </a:r>
            <a:r>
              <a:rPr lang="zh-CN" altLang="en-US" sz="3600" dirty="0">
                <a:solidFill>
                  <a:schemeClr val="bg1"/>
                </a:solidFill>
              </a:rPr>
              <a:t> 的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6756BA-3C5F-AF46-9398-97964CE861BE}"/>
              </a:ext>
            </a:extLst>
          </p:cNvPr>
          <p:cNvSpPr/>
          <p:nvPr/>
        </p:nvSpPr>
        <p:spPr>
          <a:xfrm>
            <a:off x="554759" y="6628884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www.kawabangga.com</a:t>
            </a:r>
            <a:r>
              <a:rPr lang="en-US" dirty="0">
                <a:solidFill>
                  <a:schemeClr val="bg1"/>
                </a:solidFill>
              </a:rPr>
              <a:t>/posts/1821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85A9-3370-BB4F-BD04-BF38C778331B}"/>
              </a:ext>
            </a:extLst>
          </p:cNvPr>
          <p:cNvSpPr/>
          <p:nvPr/>
        </p:nvSpPr>
        <p:spPr>
          <a:xfrm>
            <a:off x="554759" y="6299716"/>
            <a:ext cx="7418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docs.python.org</a:t>
            </a:r>
            <a:r>
              <a:rPr lang="en-US" dirty="0">
                <a:solidFill>
                  <a:schemeClr val="bg1"/>
                </a:solidFill>
              </a:rPr>
              <a:t>/3/reference/datamodel.</a:t>
            </a:r>
            <a:r>
              <a:rPr lang="en-US" dirty="0" err="1">
                <a:solidFill>
                  <a:schemeClr val="bg1"/>
                </a:solidFill>
              </a:rPr>
              <a:t>html#object</a:t>
            </a:r>
            <a:r>
              <a:rPr lang="en-US" dirty="0">
                <a:solidFill>
                  <a:schemeClr val="bg1"/>
                </a:solidFill>
              </a:rPr>
              <a:t>.__hash__</a:t>
            </a:r>
          </a:p>
        </p:txBody>
      </p:sp>
    </p:spTree>
    <p:extLst>
      <p:ext uri="{BB962C8B-B14F-4D97-AF65-F5344CB8AC3E}">
        <p14:creationId xmlns:p14="http://schemas.microsoft.com/office/powerpoint/2010/main" val="19445836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控制属性的表现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720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EA72-BBE5-2546-BA46-C15A3350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592" y="326147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D04E2-7415-4E40-A2FA-8469D1B8C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__</a:t>
            </a:r>
            <a:r>
              <a:rPr lang="en-US" sz="4000" dirty="0" err="1">
                <a:solidFill>
                  <a:schemeClr val="bg1"/>
                </a:solidFill>
              </a:rPr>
              <a:t>getattr</a:t>
            </a:r>
            <a:r>
              <a:rPr lang="en-US" sz="4000" dirty="0">
                <a:solidFill>
                  <a:schemeClr val="bg1"/>
                </a:solidFill>
              </a:rPr>
              <a:t>__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__</a:t>
            </a:r>
            <a:r>
              <a:rPr lang="en-US" sz="4000" dirty="0" err="1">
                <a:solidFill>
                  <a:schemeClr val="bg1"/>
                </a:solidFill>
              </a:rPr>
              <a:t>setattr</a:t>
            </a:r>
            <a:r>
              <a:rPr lang="en-US" sz="4000" dirty="0">
                <a:solidFill>
                  <a:schemeClr val="bg1"/>
                </a:solidFill>
              </a:rPr>
              <a:t>__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__</a:t>
            </a:r>
            <a:r>
              <a:rPr lang="en-US" sz="4000" dirty="0" err="1">
                <a:solidFill>
                  <a:schemeClr val="bg1"/>
                </a:solidFill>
              </a:rPr>
              <a:t>delattr</a:t>
            </a:r>
            <a:r>
              <a:rPr lang="en-US" sz="4000" dirty="0">
                <a:solidFill>
                  <a:schemeClr val="bg1"/>
                </a:solidFill>
              </a:rPr>
              <a:t>__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__</a:t>
            </a:r>
            <a:r>
              <a:rPr lang="en-US" sz="4000" dirty="0" err="1">
                <a:solidFill>
                  <a:schemeClr val="bg1"/>
                </a:solidFill>
              </a:rPr>
              <a:t>getattribute</a:t>
            </a:r>
            <a:r>
              <a:rPr lang="en-US" sz="4000" dirty="0">
                <a:solidFill>
                  <a:schemeClr val="bg1"/>
                </a:solidFill>
              </a:rPr>
              <a:t>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F01B6-4CA9-1E47-8327-370097569607}"/>
              </a:ext>
            </a:extLst>
          </p:cNvPr>
          <p:cNvSpPr txBox="1"/>
          <p:nvPr/>
        </p:nvSpPr>
        <p:spPr>
          <a:xfrm>
            <a:off x="594142" y="6553200"/>
            <a:ext cx="62863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副作用还是 </a:t>
            </a:r>
            <a:r>
              <a:rPr lang="en-US" altLang="zh-CN" dirty="0">
                <a:solidFill>
                  <a:schemeClr val="bg1"/>
                </a:solidFill>
              </a:rPr>
              <a:t>feature</a:t>
            </a:r>
            <a:r>
              <a:rPr lang="zh-CN" altLang="en-US" dirty="0">
                <a:solidFill>
                  <a:schemeClr val="bg1"/>
                </a:solidFill>
              </a:rPr>
              <a:t>？</a:t>
            </a: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www.kawabangga.com</a:t>
            </a:r>
            <a:r>
              <a:rPr lang="en-US" dirty="0">
                <a:solidFill>
                  <a:schemeClr val="bg1"/>
                </a:solidFill>
              </a:rPr>
              <a:t>/posts/2809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F44AF1C-5476-2D4F-89B6-7D8AA4B85E27}"/>
              </a:ext>
            </a:extLst>
          </p:cNvPr>
          <p:cNvSpPr/>
          <p:nvPr/>
        </p:nvSpPr>
        <p:spPr>
          <a:xfrm>
            <a:off x="4762500" y="3295650"/>
            <a:ext cx="1295400" cy="20574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33BB1-2272-DE41-8004-5D3841F75D6F}"/>
              </a:ext>
            </a:extLst>
          </p:cNvPr>
          <p:cNvSpPr txBox="1"/>
          <p:nvPr/>
        </p:nvSpPr>
        <p:spPr>
          <a:xfrm>
            <a:off x="6629400" y="3829050"/>
            <a:ext cx="264795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chemeClr val="bg1"/>
                </a:solidFill>
              </a:rPr>
              <a:t>无条件执行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342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8A9C85-AD27-F542-9532-FA19B2F3F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8" y="792092"/>
            <a:ext cx="12618832" cy="6599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DB7C5-5175-544E-95C0-E86B077D5D50}"/>
              </a:ext>
            </a:extLst>
          </p:cNvPr>
          <p:cNvSpPr txBox="1"/>
          <p:nvPr/>
        </p:nvSpPr>
        <p:spPr>
          <a:xfrm>
            <a:off x="1428750" y="438150"/>
            <a:ext cx="51816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chemeClr val="bg1"/>
                </a:solidFill>
              </a:rPr>
              <a:t>错误的无限调用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1647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E5B4-21E4-A241-81C0-561AF615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正确调用方式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AC6F5-AF7D-3D47-8A58-13934FD25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6" y="804563"/>
            <a:ext cx="10988258" cy="67917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DE0C12-03C3-2945-9B55-DD85261FFC65}"/>
              </a:ext>
            </a:extLst>
          </p:cNvPr>
          <p:cNvSpPr/>
          <p:nvPr/>
        </p:nvSpPr>
        <p:spPr>
          <a:xfrm>
            <a:off x="320674" y="6671009"/>
            <a:ext cx="9591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docs.python.org</a:t>
            </a:r>
            <a:r>
              <a:rPr lang="en-US" dirty="0">
                <a:solidFill>
                  <a:schemeClr val="bg1"/>
                </a:solidFill>
              </a:rPr>
              <a:t>/3/reference/</a:t>
            </a:r>
            <a:r>
              <a:rPr lang="en-US" dirty="0" err="1">
                <a:solidFill>
                  <a:schemeClr val="bg1"/>
                </a:solidFill>
              </a:rPr>
              <a:t>datamodel.html#more-attribute-access-for-new-style-classes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5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A4867-ABE4-BE42-A166-7D4C61E52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0" y="1515645"/>
            <a:ext cx="4443664" cy="4110151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魔术方法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“双下划线”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“杠杠</a:t>
            </a:r>
            <a:r>
              <a:rPr lang="en-US" altLang="zh-CN" dirty="0">
                <a:solidFill>
                  <a:schemeClr val="bg1"/>
                </a:solidFill>
              </a:rPr>
              <a:t>xxx</a:t>
            </a:r>
            <a:r>
              <a:rPr lang="zh-CN" altLang="en-US" dirty="0">
                <a:solidFill>
                  <a:schemeClr val="bg1"/>
                </a:solidFill>
              </a:rPr>
              <a:t>”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Dunder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method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7647F-8E5D-6B40-B7AE-7BB305BB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6" y="1515645"/>
            <a:ext cx="4425950" cy="41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966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3C76-7EDA-BC43-8C58-FFA3DA3A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正确的实现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setattr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7E1BB-6415-E944-A421-58A88A842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90E90-C5AB-504D-9762-22ADF79F1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950"/>
            <a:ext cx="12957075" cy="59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05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打造你自己的数据类型</a:t>
            </a:r>
            <a:endParaRPr lang="en-US" altLang="zh-CN" dirty="0">
              <a:solidFill>
                <a:srgbClr val="FFFF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758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C8EA-367C-8749-AC91-56182EE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让你定义的对象像内置数据类型一样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461D2-B6A9-8948-B081-C5AB97B64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len</a:t>
            </a:r>
            <a:r>
              <a:rPr lang="en-US" altLang="zh-CN" dirty="0">
                <a:solidFill>
                  <a:schemeClr val="bg1"/>
                </a:solidFill>
              </a:rPr>
              <a:t>__()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len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r>
              <a:rPr lang="zh-CN" altLang="en-US" dirty="0">
                <a:solidFill>
                  <a:schemeClr val="bg1"/>
                </a:solidFill>
              </a:rPr>
              <a:t> 调用，如果没有 </a:t>
            </a:r>
            <a:r>
              <a:rPr lang="en-US" altLang="zh-CN" dirty="0">
                <a:solidFill>
                  <a:schemeClr val="bg1"/>
                </a:solidFill>
              </a:rPr>
              <a:t>__bool__()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return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self.__</a:t>
            </a:r>
            <a:r>
              <a:rPr lang="en-US" altLang="zh-CN" dirty="0" err="1">
                <a:solidFill>
                  <a:schemeClr val="bg1"/>
                </a:solidFill>
              </a:rPr>
              <a:t>len</a:t>
            </a:r>
            <a:r>
              <a:rPr lang="en-US" altLang="zh-CN" dirty="0">
                <a:solidFill>
                  <a:schemeClr val="bg1"/>
                </a:solidFill>
              </a:rPr>
              <a:t>__()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getitem</a:t>
            </a:r>
            <a:r>
              <a:rPr lang="en-US" altLang="zh-CN" dirty="0">
                <a:solidFill>
                  <a:schemeClr val="bg1"/>
                </a:solidFill>
              </a:rPr>
              <a:t>__()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obj</a:t>
            </a:r>
            <a:r>
              <a:rPr lang="en-US" altLang="zh-CN" dirty="0">
                <a:solidFill>
                  <a:schemeClr val="bg1"/>
                </a:solidFill>
              </a:rPr>
              <a:t>[key]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setitem</a:t>
            </a:r>
            <a:r>
              <a:rPr lang="en-US" altLang="zh-CN" dirty="0">
                <a:solidFill>
                  <a:schemeClr val="bg1"/>
                </a:solidFill>
              </a:rPr>
              <a:t>__()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obj</a:t>
            </a:r>
            <a:r>
              <a:rPr lang="en-US" altLang="zh-CN" dirty="0">
                <a:solidFill>
                  <a:schemeClr val="bg1"/>
                </a:solidFill>
              </a:rPr>
              <a:t>[key]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value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__missing__()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obj</a:t>
            </a:r>
            <a:r>
              <a:rPr lang="en-US" altLang="zh-CN" dirty="0">
                <a:solidFill>
                  <a:schemeClr val="bg1"/>
                </a:solidFill>
              </a:rPr>
              <a:t>[</a:t>
            </a:r>
            <a:r>
              <a:rPr lang="en-US" altLang="zh-CN" dirty="0" err="1">
                <a:solidFill>
                  <a:schemeClr val="bg1"/>
                </a:solidFill>
              </a:rPr>
              <a:t>non_exist</a:t>
            </a:r>
            <a:r>
              <a:rPr lang="en-US" altLang="zh-CN" dirty="0">
                <a:solidFill>
                  <a:schemeClr val="bg1"/>
                </a:solidFill>
              </a:rPr>
              <a:t>]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delitem</a:t>
            </a:r>
            <a:r>
              <a:rPr lang="en-US" altLang="zh-CN" dirty="0">
                <a:solidFill>
                  <a:schemeClr val="bg1"/>
                </a:solidFill>
              </a:rPr>
              <a:t>__()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obj</a:t>
            </a:r>
            <a:r>
              <a:rPr lang="en-US" altLang="zh-CN" dirty="0">
                <a:solidFill>
                  <a:schemeClr val="bg1"/>
                </a:solidFill>
              </a:rPr>
              <a:t>[key]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iter</a:t>
            </a:r>
            <a:r>
              <a:rPr lang="en-US" altLang="zh-CN" dirty="0">
                <a:solidFill>
                  <a:schemeClr val="bg1"/>
                </a:solidFill>
              </a:rPr>
              <a:t>__()</a:t>
            </a:r>
            <a:r>
              <a:rPr lang="zh-CN" altLang="en-US" dirty="0">
                <a:solidFill>
                  <a:schemeClr val="bg1"/>
                </a:solidFill>
              </a:rPr>
              <a:t> 返回一个迭代器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__reversed__()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reversed()</a:t>
            </a:r>
            <a:r>
              <a:rPr lang="zh-CN" altLang="en-US" dirty="0">
                <a:solidFill>
                  <a:schemeClr val="bg1"/>
                </a:solidFill>
              </a:rPr>
              <a:t> 函数调用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7297B-4940-3B48-9858-7C8B3FF2773F}"/>
              </a:ext>
            </a:extLst>
          </p:cNvPr>
          <p:cNvSpPr txBox="1"/>
          <p:nvPr/>
        </p:nvSpPr>
        <p:spPr>
          <a:xfrm>
            <a:off x="6399213" y="1671638"/>
            <a:ext cx="5521646" cy="4401203"/>
          </a:xfrm>
          <a:prstGeom prst="rect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和这些区分开：</a:t>
            </a:r>
            <a:endParaRPr kumimoji="0" lang="en-US" altLang="zh-CN" sz="35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__</a:t>
            </a:r>
            <a:r>
              <a:rPr kumimoji="0" lang="en-US" altLang="zh-CN" sz="35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getattr</a:t>
            </a:r>
            <a:r>
              <a:rPr kumimoji="0" lang="en-US" altLang="zh-CN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__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__</a:t>
            </a:r>
            <a:r>
              <a:rPr kumimoji="0" lang="en-US" altLang="zh-CN" sz="35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setattr</a:t>
            </a:r>
            <a:r>
              <a:rPr kumimoji="0" lang="en-US" altLang="zh-CN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__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500" dirty="0">
                <a:solidFill>
                  <a:schemeClr val="bg1"/>
                </a:solidFill>
              </a:rPr>
              <a:t>__</a:t>
            </a:r>
            <a:r>
              <a:rPr lang="en-US" altLang="zh-CN" sz="3500" dirty="0" err="1">
                <a:solidFill>
                  <a:schemeClr val="bg1"/>
                </a:solidFill>
              </a:rPr>
              <a:t>delattr</a:t>
            </a:r>
            <a:r>
              <a:rPr lang="en-US" altLang="zh-CN" sz="3500" dirty="0">
                <a:solidFill>
                  <a:schemeClr val="bg1"/>
                </a:solidFill>
              </a:rPr>
              <a:t>__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__</a:t>
            </a:r>
            <a:r>
              <a:rPr kumimoji="0" lang="en-US" altLang="zh-CN" sz="35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getattribute</a:t>
            </a:r>
            <a:r>
              <a:rPr kumimoji="0" lang="en-US" altLang="zh-CN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__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500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500" dirty="0">
                <a:solidFill>
                  <a:schemeClr val="bg1"/>
                </a:solidFill>
              </a:rPr>
              <a:t>[]</a:t>
            </a:r>
            <a:r>
              <a:rPr lang="zh-CN" altLang="en-US" sz="3500" dirty="0">
                <a:solidFill>
                  <a:schemeClr val="bg1"/>
                </a:solidFill>
              </a:rPr>
              <a:t> 索引操作</a:t>
            </a:r>
            <a:endParaRPr lang="en-US" altLang="zh-CN" sz="3500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</a:t>
            </a:r>
            <a:r>
              <a:rPr kumimoji="0" lang="zh-CN" altLang="en-US" sz="3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取属性操作</a:t>
            </a:r>
            <a:endParaRPr kumimoji="0" lang="en-US" sz="35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5596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0EF7-E0B0-4644-8566-1985E735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r>
              <a:rPr lang="zh-CN" altLang="en-US" dirty="0"/>
              <a:t> 喜欢序列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868E1-FEE2-DE4E-ACAF-FDCF56630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673100"/>
            <a:ext cx="5765800" cy="651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4DD43A-8077-8849-A4CA-168F5336E18F}"/>
              </a:ext>
            </a:extLst>
          </p:cNvPr>
          <p:cNvSpPr/>
          <p:nvPr/>
        </p:nvSpPr>
        <p:spPr>
          <a:xfrm>
            <a:off x="633413" y="6666984"/>
            <a:ext cx="6752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理解</a:t>
            </a:r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effbot.org</a:t>
            </a:r>
            <a:r>
              <a:rPr lang="en-US" dirty="0">
                <a:solidFill>
                  <a:schemeClr val="bg1"/>
                </a:solidFill>
              </a:rPr>
              <a:t>/zone/python-for-</a:t>
            </a:r>
            <a:r>
              <a:rPr lang="en-US" dirty="0" err="1">
                <a:solidFill>
                  <a:schemeClr val="bg1"/>
                </a:solidFill>
              </a:rPr>
              <a:t>statement.htm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21D3F-59C4-5540-B5BE-65403355B798}"/>
              </a:ext>
            </a:extLst>
          </p:cNvPr>
          <p:cNvSpPr txBox="1"/>
          <p:nvPr/>
        </p:nvSpPr>
        <p:spPr>
          <a:xfrm>
            <a:off x="6686550" y="2607213"/>
            <a:ext cx="550545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实现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__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getitem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__()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，就可以用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for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循环啦。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06172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FF00"/>
                </a:solidFill>
              </a:rPr>
              <a:t>反射</a:t>
            </a:r>
            <a:endParaRPr lang="en-US" altLang="zh-CN" sz="2900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1210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1EEB-3BA5-234D-AA2D-AE76E318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检查子类和检查实例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4150B-D900-544A-840C-0D06D87BE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2620301"/>
            <a:ext cx="11502608" cy="456789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__</a:t>
            </a:r>
            <a:r>
              <a:rPr lang="en-US" sz="3600" dirty="0" err="1">
                <a:solidFill>
                  <a:schemeClr val="bg1"/>
                </a:solidFill>
              </a:rPr>
              <a:t>instancecheck</a:t>
            </a:r>
            <a:r>
              <a:rPr lang="en-US" sz="3600" dirty="0">
                <a:solidFill>
                  <a:schemeClr val="bg1"/>
                </a:solidFill>
              </a:rPr>
              <a:t>__(self, instance</a:t>
            </a:r>
            <a:r>
              <a:rPr lang="en-US" altLang="zh-CN" sz="3600" dirty="0">
                <a:solidFill>
                  <a:schemeClr val="bg1"/>
                </a:solidFill>
              </a:rPr>
              <a:t>)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isinstance</a:t>
            </a:r>
            <a:r>
              <a:rPr lang="en-US" sz="3600" dirty="0">
                <a:solidFill>
                  <a:schemeClr val="bg1"/>
                </a:solidFill>
              </a:rPr>
              <a:t>(instance, class)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__</a:t>
            </a:r>
            <a:r>
              <a:rPr lang="en-US" sz="3600" dirty="0" err="1">
                <a:solidFill>
                  <a:schemeClr val="bg1"/>
                </a:solidFill>
              </a:rPr>
              <a:t>subclasscheck</a:t>
            </a:r>
            <a:r>
              <a:rPr lang="en-US" sz="3600" dirty="0">
                <a:solidFill>
                  <a:schemeClr val="bg1"/>
                </a:solidFill>
              </a:rPr>
              <a:t>__(self, subclass) </a:t>
            </a:r>
            <a:r>
              <a:rPr lang="en-US" sz="3600" dirty="0" err="1">
                <a:solidFill>
                  <a:schemeClr val="bg1"/>
                </a:solidFill>
              </a:rPr>
              <a:t>issubclass</a:t>
            </a:r>
            <a:r>
              <a:rPr lang="en-US" sz="3600" dirty="0">
                <a:solidFill>
                  <a:schemeClr val="bg1"/>
                </a:solidFill>
              </a:rPr>
              <a:t>(subclass, class)</a:t>
            </a:r>
          </a:p>
        </p:txBody>
      </p:sp>
    </p:spTree>
    <p:extLst>
      <p:ext uri="{BB962C8B-B14F-4D97-AF65-F5344CB8AC3E}">
        <p14:creationId xmlns:p14="http://schemas.microsoft.com/office/powerpoint/2010/main" val="145732518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1938-B5DA-534B-8B3F-90C2BDD4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 </a:t>
            </a:r>
            <a:r>
              <a:rPr lang="en-US" altLang="zh-CN" dirty="0"/>
              <a:t>sized</a:t>
            </a:r>
            <a:r>
              <a:rPr lang="zh-CN" altLang="en-US" dirty="0"/>
              <a:t> 的实现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2C681-88FA-4144-B910-4E52EE70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161737"/>
            <a:ext cx="9667336" cy="7768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8502B3-C73B-394E-995C-C1E46005A829}"/>
              </a:ext>
            </a:extLst>
          </p:cNvPr>
          <p:cNvSpPr/>
          <p:nvPr/>
        </p:nvSpPr>
        <p:spPr>
          <a:xfrm>
            <a:off x="0" y="6541869"/>
            <a:ext cx="63944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/python/</a:t>
            </a:r>
            <a:r>
              <a:rPr lang="en-US" dirty="0" err="1">
                <a:solidFill>
                  <a:schemeClr val="bg1"/>
                </a:solidFill>
              </a:rPr>
              <a:t>cpython</a:t>
            </a:r>
            <a:r>
              <a:rPr lang="en-US" dirty="0">
                <a:solidFill>
                  <a:schemeClr val="bg1"/>
                </a:solidFill>
              </a:rPr>
              <a:t>/blob/9d4712bc8f26bf1d7e626b53ab092fe030bcd68d/Lib/_collections_abc.py#L359</a:t>
            </a:r>
          </a:p>
        </p:txBody>
      </p:sp>
    </p:spTree>
    <p:extLst>
      <p:ext uri="{BB962C8B-B14F-4D97-AF65-F5344CB8AC3E}">
        <p14:creationId xmlns:p14="http://schemas.microsoft.com/office/powerpoint/2010/main" val="126118505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rgbClr val="FFFF00"/>
                </a:solidFill>
              </a:rPr>
              <a:t>可调用的对象</a:t>
            </a:r>
            <a:endParaRPr lang="en-US" altLang="zh-CN" sz="2900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895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48CF-C24F-CA47-BE88-FFBAEA92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89DA-60C4-D64A-BDF0-4D6D776D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9248" y="1907076"/>
            <a:ext cx="9086366" cy="340884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函数是一等公民（函数是对象）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函数可以赋值给另一个变量名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函数可以存在字典中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函数可以传给其他函数（高阶函数）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377B1C-8AD3-114D-8026-FC3AE67B899F}"/>
              </a:ext>
            </a:extLst>
          </p:cNvPr>
          <p:cNvSpPr/>
          <p:nvPr/>
        </p:nvSpPr>
        <p:spPr>
          <a:xfrm>
            <a:off x="478374" y="6484382"/>
            <a:ext cx="5105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https://dbader.org/blog/python-first-class-functions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https://</a:t>
            </a:r>
            <a:r>
              <a:rPr lang="en-US" altLang="zh-CN" dirty="0" err="1">
                <a:solidFill>
                  <a:schemeClr val="bg1"/>
                </a:solidFill>
              </a:rPr>
              <a:t>www.kawabangga.com</a:t>
            </a:r>
            <a:r>
              <a:rPr lang="en-US" altLang="zh-CN" dirty="0">
                <a:solidFill>
                  <a:schemeClr val="bg1"/>
                </a:solidFill>
              </a:rPr>
              <a:t>/posts/2613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27905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C490-CFBE-5341-8892-CE4BDDC1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函数是对象，那么什么对象才是函数呢？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94A4A-1FCC-4D4D-95C5-6A53F10D7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468" y="3559305"/>
            <a:ext cx="2917193" cy="981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dirty="0">
                <a:solidFill>
                  <a:schemeClr val="bg1"/>
                </a:solidFill>
              </a:rPr>
              <a:t>__call__()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9A51C-4784-D64B-99E2-CCF0805E1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770292"/>
            <a:ext cx="5655888" cy="5742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04E21-35B1-EF42-9507-F88DD47F3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11" y="1544283"/>
            <a:ext cx="5123330" cy="48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84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B1442-0907-394F-8D9B-C35ACAC6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913" y="1319463"/>
            <a:ext cx="5130800" cy="3683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2A2144-4D4E-7045-8167-CDE64C3707A3}"/>
              </a:ext>
            </a:extLst>
          </p:cNvPr>
          <p:cNvSpPr/>
          <p:nvPr/>
        </p:nvSpPr>
        <p:spPr>
          <a:xfrm>
            <a:off x="383785" y="6365286"/>
            <a:ext cx="5216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http://</a:t>
            </a:r>
            <a:r>
              <a:rPr lang="en-US" altLang="zh-CN" dirty="0" err="1">
                <a:solidFill>
                  <a:schemeClr val="bg1"/>
                </a:solidFill>
              </a:rPr>
              <a:t>lucumr.pocoo.org</a:t>
            </a:r>
            <a:r>
              <a:rPr lang="en-US" altLang="zh-CN" dirty="0">
                <a:solidFill>
                  <a:schemeClr val="bg1"/>
                </a:solidFill>
              </a:rPr>
              <a:t>/2011/7/9/python-and-</a:t>
            </a:r>
            <a:r>
              <a:rPr lang="en-US" altLang="zh-CN" dirty="0" err="1">
                <a:solidFill>
                  <a:schemeClr val="bg1"/>
                </a:solidFill>
              </a:rPr>
              <a:t>pola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1816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rgbClr val="FFFF00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9165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D9F0-5607-3541-813A-B446B1A2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实用的上下文管理器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3E5F5-5FAC-2340-9ABA-26F276E74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7194" y="2428608"/>
            <a:ext cx="11038642" cy="456789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帮助你管理上下文，减少模板代码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进入时执行 </a:t>
            </a:r>
            <a:r>
              <a:rPr lang="en-US" altLang="zh-CN" sz="3600" dirty="0">
                <a:solidFill>
                  <a:schemeClr val="bg1"/>
                </a:solidFill>
              </a:rPr>
              <a:t>__enter__()</a:t>
            </a:r>
          </a:p>
          <a:p>
            <a:r>
              <a:rPr lang="zh-CN" altLang="en-US" sz="3600" dirty="0">
                <a:solidFill>
                  <a:schemeClr val="bg1"/>
                </a:solidFill>
              </a:rPr>
              <a:t>退出时执行 </a:t>
            </a:r>
            <a:r>
              <a:rPr lang="en-US" altLang="zh-CN" sz="3600" dirty="0">
                <a:solidFill>
                  <a:schemeClr val="bg1"/>
                </a:solidFill>
              </a:rPr>
              <a:t>__exit__()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85BB2-F5BB-0F45-9EE8-6FBAF72AC29A}"/>
              </a:ext>
            </a:extLst>
          </p:cNvPr>
          <p:cNvSpPr/>
          <p:nvPr/>
        </p:nvSpPr>
        <p:spPr>
          <a:xfrm>
            <a:off x="522262" y="6618799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www.kawabangga.com</a:t>
            </a:r>
            <a:r>
              <a:rPr lang="en-US" dirty="0">
                <a:solidFill>
                  <a:schemeClr val="bg1"/>
                </a:solidFill>
              </a:rPr>
              <a:t>/posts/2010</a:t>
            </a:r>
          </a:p>
        </p:txBody>
      </p:sp>
    </p:spTree>
    <p:extLst>
      <p:ext uri="{BB962C8B-B14F-4D97-AF65-F5344CB8AC3E}">
        <p14:creationId xmlns:p14="http://schemas.microsoft.com/office/powerpoint/2010/main" val="8290578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9CED-413E-5D40-8AB6-71D8F219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一个例子：替换内置 </a:t>
            </a:r>
            <a:r>
              <a:rPr lang="en-US" altLang="zh-CN" dirty="0"/>
              <a:t>print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55A7D-3AC6-AD42-9453-8C68F4667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913727"/>
            <a:ext cx="85471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5841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846C-E61B-1F4E-ADDB-984DC1A2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contextlib.contextmanager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0D66C-009C-DB4D-A7B0-F570C3AB6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4" y="383297"/>
            <a:ext cx="10775949" cy="72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4541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rgbClr val="FFFF00"/>
                </a:solidFill>
              </a:rPr>
              <a:t>描述器</a:t>
            </a:r>
            <a:endParaRPr lang="en-US" altLang="zh-CN" sz="2900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复制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对象的序列化和反序列化</a:t>
            </a:r>
            <a:endParaRPr lang="en-US" sz="2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6116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0551-A1CD-DF4B-93C4-B1C9576D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@property</a:t>
            </a:r>
            <a:r>
              <a:rPr lang="zh-CN" altLang="en-US" dirty="0"/>
              <a:t> 的代码怎么重用？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C9EF44-1655-3D4C-BAC7-541F27703D13}"/>
              </a:ext>
            </a:extLst>
          </p:cNvPr>
          <p:cNvSpPr/>
          <p:nvPr/>
        </p:nvSpPr>
        <p:spPr>
          <a:xfrm>
            <a:off x="522262" y="6618798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www.kawabangga.com</a:t>
            </a:r>
            <a:r>
              <a:rPr lang="en-US" dirty="0">
                <a:solidFill>
                  <a:schemeClr val="bg1"/>
                </a:solidFill>
              </a:rPr>
              <a:t>/posts/2302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77048-2FEC-0740-9277-5AAEFD4BF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16" y="725415"/>
            <a:ext cx="11269493" cy="62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832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CF71-7BD4-EA4D-9FE5-6E5773AC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将属性封装成描述器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50616-8732-7145-AACD-73E8CC1CA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2" y="244608"/>
            <a:ext cx="8535801" cy="78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023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936B-7280-ED4A-ACD4-687C4FC0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又是这三个</a:t>
            </a:r>
            <a:r>
              <a:rPr lang="en-US" altLang="zh-CN" dirty="0"/>
              <a:t>……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37C57-7584-8841-AC33-DD36FE62F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288" y="2006130"/>
            <a:ext cx="11038642" cy="4567899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descr</a:t>
            </a:r>
            <a:r>
              <a:rPr lang="en-US" sz="4000" dirty="0">
                <a:solidFill>
                  <a:schemeClr val="bg1"/>
                </a:solidFill>
              </a:rPr>
              <a:t>.__get__(self, </a:t>
            </a:r>
            <a:r>
              <a:rPr lang="en-US" sz="4000" dirty="0" err="1">
                <a:solidFill>
                  <a:schemeClr val="bg1"/>
                </a:solidFill>
              </a:rPr>
              <a:t>obj</a:t>
            </a:r>
            <a:r>
              <a:rPr lang="en-US" sz="4000" dirty="0">
                <a:solidFill>
                  <a:schemeClr val="bg1"/>
                </a:solidFill>
              </a:rPr>
              <a:t>, type=None) -&gt; value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descr</a:t>
            </a:r>
            <a:r>
              <a:rPr lang="en-US" sz="4000" dirty="0">
                <a:solidFill>
                  <a:schemeClr val="bg1"/>
                </a:solidFill>
              </a:rPr>
              <a:t>.__set__(self, </a:t>
            </a:r>
            <a:r>
              <a:rPr lang="en-US" sz="4000" dirty="0" err="1">
                <a:solidFill>
                  <a:schemeClr val="bg1"/>
                </a:solidFill>
              </a:rPr>
              <a:t>obj</a:t>
            </a:r>
            <a:r>
              <a:rPr lang="en-US" sz="4000" dirty="0">
                <a:solidFill>
                  <a:schemeClr val="bg1"/>
                </a:solidFill>
              </a:rPr>
              <a:t>, value) -&gt; None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descr</a:t>
            </a:r>
            <a:r>
              <a:rPr lang="en-US" sz="4000" dirty="0">
                <a:solidFill>
                  <a:schemeClr val="bg1"/>
                </a:solidFill>
              </a:rPr>
              <a:t>.__delete__(self, </a:t>
            </a:r>
            <a:r>
              <a:rPr lang="en-US" sz="4000" dirty="0" err="1">
                <a:solidFill>
                  <a:schemeClr val="bg1"/>
                </a:solidFill>
              </a:rPr>
              <a:t>obj</a:t>
            </a:r>
            <a:r>
              <a:rPr lang="en-US" sz="4000" dirty="0">
                <a:solidFill>
                  <a:schemeClr val="bg1"/>
                </a:solidFill>
              </a:rPr>
              <a:t>) -&gt; None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B797CD-7859-2B4C-8930-FE846ACCE806}"/>
              </a:ext>
            </a:extLst>
          </p:cNvPr>
          <p:cNvSpPr/>
          <p:nvPr/>
        </p:nvSpPr>
        <p:spPr>
          <a:xfrm>
            <a:off x="672514" y="6389363"/>
            <a:ext cx="50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docs.python.org</a:t>
            </a:r>
            <a:r>
              <a:rPr lang="en-US" dirty="0">
                <a:solidFill>
                  <a:schemeClr val="bg1"/>
                </a:solidFill>
              </a:rPr>
              <a:t>/3.7/</a:t>
            </a:r>
            <a:r>
              <a:rPr lang="en-US" dirty="0" err="1">
                <a:solidFill>
                  <a:schemeClr val="bg1"/>
                </a:solidFill>
              </a:rPr>
              <a:t>howto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descriptor.html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9635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2780-217B-4744-9A51-1984D0FE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基本上就一个适用场景：</a:t>
            </a:r>
            <a:r>
              <a:rPr lang="en-US" altLang="zh-CN" dirty="0"/>
              <a:t>ORM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AC151-DD4A-9D4D-A621-68D82B5C1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91" y="770292"/>
            <a:ext cx="10628779" cy="7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5775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876A-33F2-1A4A-A66F-4DA64894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哦 对了，</a:t>
            </a:r>
            <a:r>
              <a:rPr lang="en-US" altLang="zh-CN" dirty="0"/>
              <a:t>function</a:t>
            </a:r>
            <a:r>
              <a:rPr lang="zh-CN" altLang="en-US" dirty="0"/>
              <a:t> 和 </a:t>
            </a:r>
            <a:r>
              <a:rPr lang="en-US" altLang="zh-CN" dirty="0"/>
              <a:t>method</a:t>
            </a:r>
            <a:r>
              <a:rPr lang="zh-CN" altLang="en-US" dirty="0"/>
              <a:t> 有什么区别？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0A0-E36B-F44A-A914-ABD800FA2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类的 </a:t>
            </a:r>
            <a:r>
              <a:rPr lang="en-US" altLang="zh-CN" dirty="0">
                <a:solidFill>
                  <a:schemeClr val="bg1"/>
                </a:solidFill>
              </a:rPr>
              <a:t>method</a:t>
            </a:r>
            <a:r>
              <a:rPr lang="zh-CN" altLang="en-US" dirty="0">
                <a:solidFill>
                  <a:schemeClr val="bg1"/>
                </a:solidFill>
              </a:rPr>
              <a:t> 在 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dict</a:t>
            </a:r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zh-CN" altLang="en-US" dirty="0">
                <a:solidFill>
                  <a:schemeClr val="bg1"/>
                </a:solidFill>
              </a:rPr>
              <a:t> 其实存储的是 </a:t>
            </a:r>
            <a:r>
              <a:rPr lang="en-US" altLang="zh-CN" dirty="0">
                <a:solidFill>
                  <a:schemeClr val="bg1"/>
                </a:solidFill>
              </a:rPr>
              <a:t>function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function</a:t>
            </a:r>
            <a:r>
              <a:rPr lang="zh-CN" altLang="en-US" dirty="0">
                <a:solidFill>
                  <a:schemeClr val="bg1"/>
                </a:solidFill>
              </a:rPr>
              <a:t> 有 </a:t>
            </a:r>
            <a:r>
              <a:rPr lang="en-US" altLang="zh-CN" dirty="0">
                <a:solidFill>
                  <a:schemeClr val="bg1"/>
                </a:solidFill>
              </a:rPr>
              <a:t>__get__()</a:t>
            </a:r>
            <a:r>
              <a:rPr lang="zh-CN" altLang="en-US" dirty="0">
                <a:solidFill>
                  <a:schemeClr val="bg1"/>
                </a:solidFill>
              </a:rPr>
              <a:t>，当通过对象调用的时候，返回 </a:t>
            </a:r>
            <a:r>
              <a:rPr lang="en-US" altLang="zh-CN" dirty="0">
                <a:solidFill>
                  <a:schemeClr val="bg1"/>
                </a:solidFill>
              </a:rPr>
              <a:t>method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FDB789-6A4B-8C40-BA9F-904EF1E33FBD}"/>
              </a:ext>
            </a:extLst>
          </p:cNvPr>
          <p:cNvSpPr/>
          <p:nvPr/>
        </p:nvSpPr>
        <p:spPr>
          <a:xfrm>
            <a:off x="412376" y="6484382"/>
            <a:ext cx="7834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docs.python.org</a:t>
            </a:r>
            <a:r>
              <a:rPr lang="en-US" dirty="0">
                <a:solidFill>
                  <a:schemeClr val="bg1"/>
                </a:solidFill>
              </a:rPr>
              <a:t>/3.7/</a:t>
            </a:r>
            <a:r>
              <a:rPr lang="en-US" dirty="0" err="1">
                <a:solidFill>
                  <a:schemeClr val="bg1"/>
                </a:solidFill>
              </a:rPr>
              <a:t>howto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descriptor.html#functions-and-methods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0FE75-CAF7-D74D-95D8-CCF74CC90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11" y="2289715"/>
            <a:ext cx="9312402" cy="4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349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F1A97-B8D5-0E48-919B-196A3B41C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0" y="520179"/>
            <a:ext cx="11899162" cy="66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7181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96F-908A-4649-8DD1-73F864B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58" y="0"/>
            <a:ext cx="11038642" cy="13915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对魔术方法的分类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3532F-F4E0-6841-8D49-36E305F6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4454108" cy="45678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初始化方法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操作符重载相关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类的自我介绍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控制属性的表现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打造你自己的数据类型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FCF4C-5A32-FE45-B37D-9265AEE749FA}"/>
              </a:ext>
            </a:extLst>
          </p:cNvPr>
          <p:cNvSpPr/>
          <p:nvPr/>
        </p:nvSpPr>
        <p:spPr>
          <a:xfrm>
            <a:off x="5334000" y="1916482"/>
            <a:ext cx="697230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反射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可调用的对象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上下文管理器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chemeClr val="bg1"/>
                </a:solidFill>
              </a:rPr>
              <a:t>描述器</a:t>
            </a:r>
            <a:endParaRPr lang="en-US" altLang="zh-CN" sz="29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rgbClr val="FFFF00"/>
                </a:solidFill>
              </a:rPr>
              <a:t>复制</a:t>
            </a:r>
            <a:endParaRPr lang="en-US" altLang="zh-CN" sz="2900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solidFill>
                  <a:srgbClr val="FFFF00"/>
                </a:solidFill>
              </a:rPr>
              <a:t>对象的序列化和反序列化</a:t>
            </a:r>
            <a:endParaRPr lang="en-US" sz="29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9226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8BDB-2099-BF44-B2CD-F994C71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深复制和浅复制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6E9DA-AF2B-D54B-AE35-E51729E3D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__copy__(self)</a:t>
            </a:r>
            <a:r>
              <a:rPr lang="zh-CN" altLang="en-US" dirty="0">
                <a:solidFill>
                  <a:schemeClr val="bg1"/>
                </a:solidFill>
              </a:rPr>
              <a:t> 浅复制 </a:t>
            </a:r>
            <a:r>
              <a:rPr lang="en-US" altLang="zh-CN" dirty="0" err="1">
                <a:solidFill>
                  <a:schemeClr val="bg1"/>
                </a:solidFill>
              </a:rPr>
              <a:t>copy.copy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r>
              <a:rPr lang="zh-CN" altLang="en-US" dirty="0">
                <a:solidFill>
                  <a:schemeClr val="bg1"/>
                </a:solidFill>
              </a:rPr>
              <a:t> 时调用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deepcopy</a:t>
            </a:r>
            <a:r>
              <a:rPr lang="en-US" altLang="zh-CN" dirty="0">
                <a:solidFill>
                  <a:schemeClr val="bg1"/>
                </a:solidFill>
              </a:rPr>
              <a:t>__(self,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memodict</a:t>
            </a:r>
            <a:r>
              <a:rPr lang="en-US" dirty="0">
                <a:solidFill>
                  <a:schemeClr val="bg1"/>
                </a:solidFill>
              </a:rPr>
              <a:t>={})</a:t>
            </a:r>
            <a:r>
              <a:rPr lang="zh-CN" altLang="en-US" dirty="0">
                <a:solidFill>
                  <a:schemeClr val="bg1"/>
                </a:solidFill>
              </a:rPr>
              <a:t> 深复制，</a:t>
            </a:r>
            <a:r>
              <a:rPr lang="en-US" altLang="zh-CN" dirty="0" err="1">
                <a:solidFill>
                  <a:schemeClr val="bg1"/>
                </a:solidFill>
              </a:rPr>
              <a:t>copy.deepcopy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r>
              <a:rPr lang="zh-CN" altLang="en-US" dirty="0">
                <a:solidFill>
                  <a:schemeClr val="bg1"/>
                </a:solidFill>
              </a:rPr>
              <a:t> 时调用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93567-DE1E-4349-9BB7-1A5E4C5BC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8" y="1741083"/>
            <a:ext cx="11692826" cy="650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444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877F-1BD9-694C-B1B3-12ECFC33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pickle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33564-B8FD-084F-9AEF-1729601A8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892" y="1916483"/>
            <a:ext cx="11038642" cy="376130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object.__</a:t>
            </a:r>
            <a:r>
              <a:rPr lang="en-US" dirty="0" err="1">
                <a:solidFill>
                  <a:schemeClr val="bg1"/>
                </a:solidFill>
              </a:rPr>
              <a:t>getnewargs_ex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r>
              <a:rPr lang="en-US" dirty="0">
                <a:solidFill>
                  <a:schemeClr val="bg1"/>
                </a:solidFill>
              </a:rPr>
              <a:t>object.__</a:t>
            </a:r>
            <a:r>
              <a:rPr lang="en-US" dirty="0" err="1">
                <a:solidFill>
                  <a:schemeClr val="bg1"/>
                </a:solidFill>
              </a:rPr>
              <a:t>getnewargs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r>
              <a:rPr lang="en-US" dirty="0">
                <a:solidFill>
                  <a:schemeClr val="bg1"/>
                </a:solidFill>
              </a:rPr>
              <a:t>object.__</a:t>
            </a:r>
            <a:r>
              <a:rPr lang="en-US" dirty="0" err="1">
                <a:solidFill>
                  <a:schemeClr val="bg1"/>
                </a:solidFill>
              </a:rPr>
              <a:t>getstate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r>
              <a:rPr lang="en-US" dirty="0">
                <a:solidFill>
                  <a:schemeClr val="bg1"/>
                </a:solidFill>
              </a:rPr>
              <a:t>object.__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__(</a:t>
            </a:r>
            <a:r>
              <a:rPr lang="en-US" i="1" dirty="0">
                <a:solidFill>
                  <a:schemeClr val="bg1"/>
                </a:solidFill>
              </a:rPr>
              <a:t>state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</a:rPr>
              <a:t>object.__reduce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  <a:p>
            <a:r>
              <a:rPr lang="en-US" dirty="0">
                <a:solidFill>
                  <a:schemeClr val="bg1"/>
                </a:solidFill>
              </a:rPr>
              <a:t>object.__</a:t>
            </a:r>
            <a:r>
              <a:rPr lang="en-US" dirty="0" err="1">
                <a:solidFill>
                  <a:schemeClr val="bg1"/>
                </a:solidFill>
              </a:rPr>
              <a:t>reduce_ex</a:t>
            </a:r>
            <a:r>
              <a:rPr lang="en-US" dirty="0">
                <a:solidFill>
                  <a:schemeClr val="bg1"/>
                </a:solidFill>
              </a:rPr>
              <a:t>__(</a:t>
            </a:r>
            <a:r>
              <a:rPr lang="en-US" i="1" dirty="0">
                <a:solidFill>
                  <a:schemeClr val="bg1"/>
                </a:solidFill>
              </a:rPr>
              <a:t>protocol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B14B64-C4AA-684B-81CC-55F6306288D0}"/>
              </a:ext>
            </a:extLst>
          </p:cNvPr>
          <p:cNvSpPr/>
          <p:nvPr/>
        </p:nvSpPr>
        <p:spPr>
          <a:xfrm>
            <a:off x="590644" y="6662996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www.kawabangga.com</a:t>
            </a:r>
            <a:r>
              <a:rPr lang="en-US" dirty="0">
                <a:solidFill>
                  <a:schemeClr val="bg1"/>
                </a:solidFill>
              </a:rPr>
              <a:t>/posts/2782</a:t>
            </a:r>
          </a:p>
        </p:txBody>
      </p:sp>
    </p:spTree>
    <p:extLst>
      <p:ext uri="{BB962C8B-B14F-4D97-AF65-F5344CB8AC3E}">
        <p14:creationId xmlns:p14="http://schemas.microsoft.com/office/powerpoint/2010/main" val="31618477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矩形 43"/>
          <p:cNvSpPr txBox="1"/>
          <p:nvPr/>
        </p:nvSpPr>
        <p:spPr>
          <a:xfrm>
            <a:off x="0" y="1530791"/>
            <a:ext cx="6506020" cy="1065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 defTabSz="275183">
              <a:lnSpc>
                <a:spcPct val="93000"/>
              </a:lnSpc>
              <a:defRPr sz="6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THANK YOU</a:t>
            </a:r>
          </a:p>
        </p:txBody>
      </p:sp>
      <p:pic>
        <p:nvPicPr>
          <p:cNvPr id="727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06648" y="5663934"/>
            <a:ext cx="1066143" cy="1066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1FA62E-C3AB-744B-AA78-B669EF552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2" y="3418683"/>
            <a:ext cx="627730" cy="508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3E930C-344F-DF4C-B13D-F243FF21D7A1}"/>
              </a:ext>
            </a:extLst>
          </p:cNvPr>
          <p:cNvSpPr txBox="1"/>
          <p:nvPr/>
        </p:nvSpPr>
        <p:spPr>
          <a:xfrm>
            <a:off x="1465563" y="3288195"/>
            <a:ext cx="409334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@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laixintao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D37BC-46BB-D649-B5FD-AC7B44327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80" y="4378314"/>
            <a:ext cx="809042" cy="809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85952D-1F8C-354F-969E-F49F2847EF11}"/>
              </a:ext>
            </a:extLst>
          </p:cNvPr>
          <p:cNvSpPr txBox="1"/>
          <p:nvPr/>
        </p:nvSpPr>
        <p:spPr>
          <a:xfrm>
            <a:off x="1665390" y="4375798"/>
            <a:ext cx="615226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 err="1">
                <a:solidFill>
                  <a:schemeClr val="bg1"/>
                </a:solidFill>
              </a:rPr>
              <a:t>www.kawabangga.com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48466-3E31-2540-95C6-1515DE15A8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25731" r="11548" b="16892"/>
          <a:stretch/>
        </p:blipFill>
        <p:spPr>
          <a:xfrm>
            <a:off x="7974419" y="1803200"/>
            <a:ext cx="3232229" cy="3230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6D1112-C076-D84F-936C-1B3E45E03789}"/>
              </a:ext>
            </a:extLst>
          </p:cNvPr>
          <p:cNvSpPr txBox="1"/>
          <p:nvPr/>
        </p:nvSpPr>
        <p:spPr>
          <a:xfrm>
            <a:off x="541880" y="5596407"/>
            <a:ext cx="1030666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蚂蚁金服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SRE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组诚招 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Python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工程师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59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4160-0247-594D-9EE6-6020716BD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288" y="2620301"/>
            <a:ext cx="11038642" cy="4567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800" dirty="0">
                <a:solidFill>
                  <a:schemeClr val="bg1"/>
                </a:solidFill>
              </a:rPr>
              <a:t>如果觉得自己想创建新的抽象基类，先试着通过常规的鸭子类型解决问题。</a:t>
            </a:r>
            <a:endParaRPr lang="en-US" altLang="zh-CN" sz="48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en-US" altLang="zh-CN" sz="4800" dirty="0">
                <a:solidFill>
                  <a:schemeClr val="bg1"/>
                </a:solidFill>
              </a:rPr>
              <a:t>——Leonardo</a:t>
            </a:r>
            <a:r>
              <a:rPr lang="zh-CN" altLang="en-US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 err="1">
                <a:solidFill>
                  <a:schemeClr val="bg1"/>
                </a:solidFill>
              </a:rPr>
              <a:t>Rochael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372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BF185-8D6F-5F4E-B23F-310E7F797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31" y="1401595"/>
            <a:ext cx="5570287" cy="41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02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376DF-7640-124A-ACFB-374E87CD2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80" y="509328"/>
            <a:ext cx="9311315" cy="646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65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A20A-0125-6844-AD13-44A4A535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r>
              <a:rPr lang="zh-CN" altLang="en-US" dirty="0"/>
              <a:t>喜欢“协议”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6F8EB-6477-B44D-B612-5AAFA16FF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接口在其他语言中必须实现，</a:t>
            </a:r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 中更像是一种“规则”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约定大于配置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515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6549</TotalTime>
  <Words>2093</Words>
  <Application>Microsoft Macintosh PowerPoint</Application>
  <PresentationFormat>Custom</PresentationFormat>
  <Paragraphs>339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微软雅黑</vt:lpstr>
      <vt:lpstr>PingFang SC Regular</vt:lpstr>
      <vt:lpstr>PingFang SC Semibold</vt:lpstr>
      <vt:lpstr>Source Han Sans CN Light</vt:lpstr>
      <vt:lpstr>Arial</vt:lpstr>
      <vt:lpstr>Calibri</vt:lpstr>
      <vt:lpstr>Calibri Light</vt:lpstr>
      <vt:lpstr>Wingdings</vt:lpstr>
      <vt:lpstr>Office 主题</vt:lpstr>
      <vt:lpstr>PowerPoint Presentation</vt:lpstr>
      <vt:lpstr>语言的第一印象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Python喜欢“协议”</vt:lpstr>
      <vt:lpstr>对魔术方法的分类</vt:lpstr>
      <vt:lpstr>对魔术方法的分类</vt:lpstr>
      <vt:lpstr>__init__ __new__ __del__</vt:lpstr>
      <vt:lpstr>PowerPoint Presentation</vt:lpstr>
      <vt:lpstr>__new__ 实现单例模式</vt:lpstr>
      <vt:lpstr>对魔术方法的分类</vt:lpstr>
      <vt:lpstr>比较</vt:lpstr>
      <vt:lpstr>@functools.total_ordering </vt:lpstr>
      <vt:lpstr>脑洞大开 （有点滥用）</vt:lpstr>
      <vt:lpstr>数值操作</vt:lpstr>
      <vt:lpstr>PowerPoint Presentation</vt:lpstr>
      <vt:lpstr>对魔术方法的分类</vt:lpstr>
      <vt:lpstr>友好的表示你的类</vt:lpstr>
      <vt:lpstr>一个 format 的例子</vt:lpstr>
      <vt:lpstr>更漂亮的 dir()</vt:lpstr>
      <vt:lpstr>hash ()</vt:lpstr>
      <vt:lpstr>对魔术方法的分类</vt:lpstr>
      <vt:lpstr>控制属性的表现</vt:lpstr>
      <vt:lpstr>PowerPoint Presentation</vt:lpstr>
      <vt:lpstr>正确调用方式</vt:lpstr>
      <vt:lpstr>正确的实现 __setattr__</vt:lpstr>
      <vt:lpstr>对魔术方法的分类</vt:lpstr>
      <vt:lpstr>让你定义的对象像内置数据类型一样</vt:lpstr>
      <vt:lpstr>Python 喜欢序列</vt:lpstr>
      <vt:lpstr>对魔术方法的分类</vt:lpstr>
      <vt:lpstr>检查子类和检查实例</vt:lpstr>
      <vt:lpstr>检查 sized 的实现</vt:lpstr>
      <vt:lpstr>对魔术方法的分类</vt:lpstr>
      <vt:lpstr>First Class Object</vt:lpstr>
      <vt:lpstr>函数是对象，那么什么对象才是函数呢？</vt:lpstr>
      <vt:lpstr>对魔术方法的分类</vt:lpstr>
      <vt:lpstr>实用的上下文管理器</vt:lpstr>
      <vt:lpstr>一个例子：替换内置 print</vt:lpstr>
      <vt:lpstr>contextlib.contextmanager</vt:lpstr>
      <vt:lpstr>对魔术方法的分类</vt:lpstr>
      <vt:lpstr>@property 的代码怎么重用？</vt:lpstr>
      <vt:lpstr>将属性封装成描述器</vt:lpstr>
      <vt:lpstr>又是这三个……</vt:lpstr>
      <vt:lpstr>基本上就一个适用场景：ORM</vt:lpstr>
      <vt:lpstr>哦 对了，function 和 method 有什么区别？</vt:lpstr>
      <vt:lpstr>对魔术方法的分类</vt:lpstr>
      <vt:lpstr>深复制和浅复制</vt:lpstr>
      <vt:lpstr>pickle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lai pinto</cp:lastModifiedBy>
  <cp:revision>134</cp:revision>
  <cp:lastPrinted>2018-09-11T14:52:13Z</cp:lastPrinted>
  <dcterms:modified xsi:type="dcterms:W3CDTF">2018-10-19T08:40:18Z</dcterms:modified>
</cp:coreProperties>
</file>